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322" r:id="rId2"/>
    <p:sldId id="287" r:id="rId3"/>
    <p:sldId id="275" r:id="rId4"/>
    <p:sldId id="306" r:id="rId5"/>
    <p:sldId id="274" r:id="rId6"/>
    <p:sldId id="319" r:id="rId7"/>
    <p:sldId id="320" r:id="rId8"/>
    <p:sldId id="260" r:id="rId9"/>
    <p:sldId id="323" r:id="rId10"/>
    <p:sldId id="324" r:id="rId11"/>
    <p:sldId id="326" r:id="rId12"/>
    <p:sldId id="328" r:id="rId13"/>
    <p:sldId id="325" r:id="rId14"/>
    <p:sldId id="329" r:id="rId15"/>
    <p:sldId id="330" r:id="rId16"/>
    <p:sldId id="331" r:id="rId17"/>
    <p:sldId id="332" r:id="rId18"/>
    <p:sldId id="265" r:id="rId19"/>
  </p:sldIdLst>
  <p:sldSz cx="12192000" cy="6858000"/>
  <p:notesSz cx="6858000" cy="9144000"/>
  <p:embeddedFontLst>
    <p:embeddedFont>
      <p:font typeface="Garamond" panose="02020404030301010803" pitchFamily="18" charset="0"/>
      <p:regular r:id="rId21"/>
      <p:bold r:id="rId22"/>
      <p:italic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05"/>
    <a:srgbClr val="FFCC00"/>
    <a:srgbClr val="FF9933"/>
    <a:srgbClr val="FF6600"/>
    <a:srgbClr val="FF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7266D-2036-6D24-68CB-80B12198FDAC}" v="1187" dt="2023-12-15T20:35:03.768"/>
    <p1510:client id="{DDAFD901-C03B-A51A-BDDC-D892BEC15572}" v="158" dt="2023-12-15T17:22:33.8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microsoft.com/office/2015/10/relationships/revisionInfo" Target="revisionInfo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s-CO"/>
              <a:t>Propuestas</a:t>
            </a:r>
            <a:r>
              <a:rPr lang="es-CO" baseline="0"/>
              <a:t> Presentadas a través de los años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423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BBD-4CF7-9024-DFDD2CEDFB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Hoja1!$B$2</c:f>
              <c:numCache>
                <c:formatCode>#,##0</c:formatCode>
                <c:ptCount val="1"/>
                <c:pt idx="0">
                  <c:v>12198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BD-4CF7-9024-DFDD2CEDFB2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BBD-4CF7-9024-DFDD2CEDFB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Hoja1!$C$2</c:f>
              <c:numCache>
                <c:formatCode>#,##0</c:formatCode>
                <c:ptCount val="1"/>
                <c:pt idx="0">
                  <c:v>4006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BD-4CF7-9024-DFDD2CEDFB2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i="1"/>
                      <a:t>153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BD-4CF7-9024-DFDD2CEDFB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Hoja1!$D$2</c:f>
              <c:numCache>
                <c:formatCode>#,##0</c:formatCode>
                <c:ptCount val="1"/>
                <c:pt idx="0">
                  <c:v>6235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BD-4CF7-9024-DFDD2CEDFB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5140128"/>
        <c:axId val="1535130144"/>
      </c:barChart>
      <c:catAx>
        <c:axId val="153514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535130144"/>
        <c:crosses val="autoZero"/>
        <c:auto val="1"/>
        <c:lblAlgn val="ctr"/>
        <c:lblOffset val="100"/>
        <c:noMultiLvlLbl val="0"/>
      </c:catAx>
      <c:valAx>
        <c:axId val="1535130144"/>
        <c:scaling>
          <c:orientation val="minMax"/>
          <c:max val="13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53514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r>
              <a:rPr lang="es-CO" baseline="0"/>
              <a:t>Votantes por años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326976745568861E-3"/>
                  <c:y val="-3.774522508042407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748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61-449D-9B59-27B3A4A8A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Hoja1!$B$2</c:f>
              <c:numCache>
                <c:formatCode>#,##0</c:formatCode>
                <c:ptCount val="1"/>
                <c:pt idx="0">
                  <c:v>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61-449D-9B59-27B3A4A8AE0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2008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61-449D-9B59-27B3A4A8A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Hoja1!$C$2</c:f>
              <c:numCache>
                <c:formatCode>#,##0</c:formatCode>
                <c:ptCount val="1"/>
                <c:pt idx="0">
                  <c:v>2008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61-449D-9B59-27B3A4A8AE0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5663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61-449D-9B59-27B3A4A8A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Hoja1!$D$2</c:f>
              <c:numCache>
                <c:formatCode>#,##0</c:formatCode>
                <c:ptCount val="1"/>
                <c:pt idx="0">
                  <c:v>5668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61-449D-9B59-27B3A4A8AE0E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Propuestas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9023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61-449D-9B59-27B3A4A8AE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5140128"/>
        <c:axId val="1535130144"/>
      </c:barChart>
      <c:catAx>
        <c:axId val="1535140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35130144"/>
        <c:crosses val="autoZero"/>
        <c:auto val="1"/>
        <c:lblAlgn val="ctr"/>
        <c:lblOffset val="100"/>
        <c:noMultiLvlLbl val="0"/>
      </c:catAx>
      <c:valAx>
        <c:axId val="1535130144"/>
        <c:scaling>
          <c:orientation val="minMax"/>
          <c:max val="10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153514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494C26-BEEF-4267-A3B5-DB1A579E466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932F5B9-4EDA-4479-AF11-ED4F38D006DA}">
      <dgm:prSet phldrT="[Texto]"/>
      <dgm:spPr/>
      <dgm:t>
        <a:bodyPr/>
        <a:lstStyle/>
        <a:p>
          <a:r>
            <a:rPr lang="es-CO"/>
            <a:t> FEDERACIÓN COMUNAL</a:t>
          </a:r>
        </a:p>
      </dgm:t>
    </dgm:pt>
    <dgm:pt modelId="{3B732CE6-1B57-4CF8-A6B9-797CD7C5AC22}" type="parTrans" cxnId="{5DA766A0-1757-4963-A17A-50157CEF9043}">
      <dgm:prSet/>
      <dgm:spPr/>
      <dgm:t>
        <a:bodyPr/>
        <a:lstStyle/>
        <a:p>
          <a:endParaRPr lang="es-CO"/>
        </a:p>
      </dgm:t>
    </dgm:pt>
    <dgm:pt modelId="{1F6E5955-B474-47B1-8838-86616C453F93}" type="sibTrans" cxnId="{5DA766A0-1757-4963-A17A-50157CEF9043}">
      <dgm:prSet/>
      <dgm:spPr/>
      <dgm:t>
        <a:bodyPr/>
        <a:lstStyle/>
        <a:p>
          <a:endParaRPr lang="es-CO"/>
        </a:p>
      </dgm:t>
    </dgm:pt>
    <dgm:pt modelId="{477AFCB4-E5C0-40C4-8375-61D73295913B}">
      <dgm:prSet phldrT="[Texto]"/>
      <dgm:spPr/>
      <dgm:t>
        <a:bodyPr/>
        <a:lstStyle/>
        <a:p>
          <a:r>
            <a:rPr lang="es-CO"/>
            <a:t>FOTALECIMIENTO ORGANIZACIONAL</a:t>
          </a:r>
        </a:p>
      </dgm:t>
    </dgm:pt>
    <dgm:pt modelId="{A2C8B175-0B4A-4581-8BBD-4866DA041023}" type="parTrans" cxnId="{FE4AE6C4-6B14-489E-9021-527047B23594}">
      <dgm:prSet/>
      <dgm:spPr/>
      <dgm:t>
        <a:bodyPr/>
        <a:lstStyle/>
        <a:p>
          <a:endParaRPr lang="es-CO"/>
        </a:p>
      </dgm:t>
    </dgm:pt>
    <dgm:pt modelId="{468CB207-DF3E-4B08-8078-5FAEB57E0DEF}" type="sibTrans" cxnId="{FE4AE6C4-6B14-489E-9021-527047B23594}">
      <dgm:prSet/>
      <dgm:spPr/>
      <dgm:t>
        <a:bodyPr/>
        <a:lstStyle/>
        <a:p>
          <a:endParaRPr lang="es-CO"/>
        </a:p>
      </dgm:t>
    </dgm:pt>
    <dgm:pt modelId="{D020D64F-768F-4259-BD6E-513459073F06}">
      <dgm:prSet phldrT="[Texto]"/>
      <dgm:spPr/>
      <dgm:t>
        <a:bodyPr/>
        <a:lstStyle/>
        <a:p>
          <a:r>
            <a:rPr lang="es-CO"/>
            <a:t>TEMAS TERRITORIALES</a:t>
          </a:r>
        </a:p>
      </dgm:t>
    </dgm:pt>
    <dgm:pt modelId="{F4246E85-A545-4E9C-AF95-92A136500D55}" type="parTrans" cxnId="{42F0135C-5591-4646-A0DB-6F39B5CC6215}">
      <dgm:prSet/>
      <dgm:spPr/>
      <dgm:t>
        <a:bodyPr/>
        <a:lstStyle/>
        <a:p>
          <a:endParaRPr lang="es-CO"/>
        </a:p>
      </dgm:t>
    </dgm:pt>
    <dgm:pt modelId="{01EA83CF-CCB2-435B-B3AD-823C3A19CB82}" type="sibTrans" cxnId="{42F0135C-5591-4646-A0DB-6F39B5CC6215}">
      <dgm:prSet/>
      <dgm:spPr/>
      <dgm:t>
        <a:bodyPr/>
        <a:lstStyle/>
        <a:p>
          <a:endParaRPr lang="es-CO"/>
        </a:p>
      </dgm:t>
    </dgm:pt>
    <dgm:pt modelId="{E97142EB-E9DE-4BDD-92A2-CF5576666F07}" type="pres">
      <dgm:prSet presAssocID="{CA494C26-BEEF-4267-A3B5-DB1A579E466B}" presName="linearFlow" presStyleCnt="0">
        <dgm:presLayoutVars>
          <dgm:dir/>
          <dgm:resizeHandles val="exact"/>
        </dgm:presLayoutVars>
      </dgm:prSet>
      <dgm:spPr/>
    </dgm:pt>
    <dgm:pt modelId="{4633D68B-67E2-4A00-B873-17B306D27FC1}" type="pres">
      <dgm:prSet presAssocID="{D932F5B9-4EDA-4479-AF11-ED4F38D006DA}" presName="composite" presStyleCnt="0"/>
      <dgm:spPr/>
    </dgm:pt>
    <dgm:pt modelId="{D66C9B77-3266-4986-BDAE-A6F87E32C907}" type="pres">
      <dgm:prSet presAssocID="{D932F5B9-4EDA-4479-AF11-ED4F38D006DA}" presName="imgShp" presStyleLbl="fgImgPlace1" presStyleIdx="0" presStyleCnt="3" custScaleX="154545" custScaleY="1181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40E6D6-7893-4A19-A55A-1C7567B26C54}" type="pres">
      <dgm:prSet presAssocID="{D932F5B9-4EDA-4479-AF11-ED4F38D006DA}" presName="txShp" presStyleLbl="node1" presStyleIdx="0" presStyleCnt="3">
        <dgm:presLayoutVars>
          <dgm:bulletEnabled val="1"/>
        </dgm:presLayoutVars>
      </dgm:prSet>
      <dgm:spPr/>
    </dgm:pt>
    <dgm:pt modelId="{54B435AD-25A2-4CB8-8C9A-D996BAAC8158}" type="pres">
      <dgm:prSet presAssocID="{1F6E5955-B474-47B1-8838-86616C453F93}" presName="spacing" presStyleCnt="0"/>
      <dgm:spPr/>
    </dgm:pt>
    <dgm:pt modelId="{A47F9962-71B3-4A16-BB3F-C476170B8B8D}" type="pres">
      <dgm:prSet presAssocID="{477AFCB4-E5C0-40C4-8375-61D73295913B}" presName="composite" presStyleCnt="0"/>
      <dgm:spPr/>
    </dgm:pt>
    <dgm:pt modelId="{0E63697B-A5B3-43D9-87EB-B7307B94F2BA}" type="pres">
      <dgm:prSet presAssocID="{477AFCB4-E5C0-40C4-8375-61D73295913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B5395BB-F3CF-4437-A4FE-A3CECF1499FA}" type="pres">
      <dgm:prSet presAssocID="{477AFCB4-E5C0-40C4-8375-61D73295913B}" presName="txShp" presStyleLbl="node1" presStyleIdx="1" presStyleCnt="3">
        <dgm:presLayoutVars>
          <dgm:bulletEnabled val="1"/>
        </dgm:presLayoutVars>
      </dgm:prSet>
      <dgm:spPr/>
    </dgm:pt>
    <dgm:pt modelId="{DB3DB8B6-E4A2-4224-AABE-465CF367BEAA}" type="pres">
      <dgm:prSet presAssocID="{468CB207-DF3E-4B08-8078-5FAEB57E0DEF}" presName="spacing" presStyleCnt="0"/>
      <dgm:spPr/>
    </dgm:pt>
    <dgm:pt modelId="{70C1BCB1-3474-419F-9603-997DD055FD1C}" type="pres">
      <dgm:prSet presAssocID="{D020D64F-768F-4259-BD6E-513459073F06}" presName="composite" presStyleCnt="0"/>
      <dgm:spPr/>
    </dgm:pt>
    <dgm:pt modelId="{409DBA6D-B536-4109-A0E3-2DDE7E860870}" type="pres">
      <dgm:prSet presAssocID="{D020D64F-768F-4259-BD6E-513459073F06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CE0F748-F9C5-456E-A013-07F0A25825D6}" type="pres">
      <dgm:prSet presAssocID="{D020D64F-768F-4259-BD6E-513459073F06}" presName="txShp" presStyleLbl="node1" presStyleIdx="2" presStyleCnt="3">
        <dgm:presLayoutVars>
          <dgm:bulletEnabled val="1"/>
        </dgm:presLayoutVars>
      </dgm:prSet>
      <dgm:spPr/>
    </dgm:pt>
  </dgm:ptLst>
  <dgm:cxnLst>
    <dgm:cxn modelId="{B167FA10-6CF8-411D-BBF7-29B9A1B113BF}" type="presOf" srcId="{CA494C26-BEEF-4267-A3B5-DB1A579E466B}" destId="{E97142EB-E9DE-4BDD-92A2-CF5576666F07}" srcOrd="0" destOrd="0" presId="urn:microsoft.com/office/officeart/2005/8/layout/vList3"/>
    <dgm:cxn modelId="{42F0135C-5591-4646-A0DB-6F39B5CC6215}" srcId="{CA494C26-BEEF-4267-A3B5-DB1A579E466B}" destId="{D020D64F-768F-4259-BD6E-513459073F06}" srcOrd="2" destOrd="0" parTransId="{F4246E85-A545-4E9C-AF95-92A136500D55}" sibTransId="{01EA83CF-CCB2-435B-B3AD-823C3A19CB82}"/>
    <dgm:cxn modelId="{C9A55454-7B52-461C-88BE-17E51B4BAC69}" type="presOf" srcId="{D020D64F-768F-4259-BD6E-513459073F06}" destId="{9CE0F748-F9C5-456E-A013-07F0A25825D6}" srcOrd="0" destOrd="0" presId="urn:microsoft.com/office/officeart/2005/8/layout/vList3"/>
    <dgm:cxn modelId="{E2E55786-D206-4A46-A634-5EBB20C4F120}" type="presOf" srcId="{477AFCB4-E5C0-40C4-8375-61D73295913B}" destId="{3B5395BB-F3CF-4437-A4FE-A3CECF1499FA}" srcOrd="0" destOrd="0" presId="urn:microsoft.com/office/officeart/2005/8/layout/vList3"/>
    <dgm:cxn modelId="{5DA766A0-1757-4963-A17A-50157CEF9043}" srcId="{CA494C26-BEEF-4267-A3B5-DB1A579E466B}" destId="{D932F5B9-4EDA-4479-AF11-ED4F38D006DA}" srcOrd="0" destOrd="0" parTransId="{3B732CE6-1B57-4CF8-A6B9-797CD7C5AC22}" sibTransId="{1F6E5955-B474-47B1-8838-86616C453F93}"/>
    <dgm:cxn modelId="{FE4AE6C4-6B14-489E-9021-527047B23594}" srcId="{CA494C26-BEEF-4267-A3B5-DB1A579E466B}" destId="{477AFCB4-E5C0-40C4-8375-61D73295913B}" srcOrd="1" destOrd="0" parTransId="{A2C8B175-0B4A-4581-8BBD-4866DA041023}" sibTransId="{468CB207-DF3E-4B08-8078-5FAEB57E0DEF}"/>
    <dgm:cxn modelId="{3EF269E5-70AA-46A9-B7F2-4D078227E3F1}" type="presOf" srcId="{D932F5B9-4EDA-4479-AF11-ED4F38D006DA}" destId="{D340E6D6-7893-4A19-A55A-1C7567B26C54}" srcOrd="0" destOrd="0" presId="urn:microsoft.com/office/officeart/2005/8/layout/vList3"/>
    <dgm:cxn modelId="{822D640F-33DF-4B3F-832E-2E8E730D27EC}" type="presParOf" srcId="{E97142EB-E9DE-4BDD-92A2-CF5576666F07}" destId="{4633D68B-67E2-4A00-B873-17B306D27FC1}" srcOrd="0" destOrd="0" presId="urn:microsoft.com/office/officeart/2005/8/layout/vList3"/>
    <dgm:cxn modelId="{480B66D2-9148-467D-B806-EDAE82B9DD1D}" type="presParOf" srcId="{4633D68B-67E2-4A00-B873-17B306D27FC1}" destId="{D66C9B77-3266-4986-BDAE-A6F87E32C907}" srcOrd="0" destOrd="0" presId="urn:microsoft.com/office/officeart/2005/8/layout/vList3"/>
    <dgm:cxn modelId="{5D0B2B79-1E7B-4651-B9A8-E3D1D8862C76}" type="presParOf" srcId="{4633D68B-67E2-4A00-B873-17B306D27FC1}" destId="{D340E6D6-7893-4A19-A55A-1C7567B26C54}" srcOrd="1" destOrd="0" presId="urn:microsoft.com/office/officeart/2005/8/layout/vList3"/>
    <dgm:cxn modelId="{702D6E6B-9D37-48F5-B968-CB905D4EC638}" type="presParOf" srcId="{E97142EB-E9DE-4BDD-92A2-CF5576666F07}" destId="{54B435AD-25A2-4CB8-8C9A-D996BAAC8158}" srcOrd="1" destOrd="0" presId="urn:microsoft.com/office/officeart/2005/8/layout/vList3"/>
    <dgm:cxn modelId="{F0FAC33C-D33B-4A5A-9FF0-6239A5D0173D}" type="presParOf" srcId="{E97142EB-E9DE-4BDD-92A2-CF5576666F07}" destId="{A47F9962-71B3-4A16-BB3F-C476170B8B8D}" srcOrd="2" destOrd="0" presId="urn:microsoft.com/office/officeart/2005/8/layout/vList3"/>
    <dgm:cxn modelId="{1BEB231E-18FD-449B-986D-70E9D3579B73}" type="presParOf" srcId="{A47F9962-71B3-4A16-BB3F-C476170B8B8D}" destId="{0E63697B-A5B3-43D9-87EB-B7307B94F2BA}" srcOrd="0" destOrd="0" presId="urn:microsoft.com/office/officeart/2005/8/layout/vList3"/>
    <dgm:cxn modelId="{19573042-10F3-4DBD-B955-73BCDBE7D744}" type="presParOf" srcId="{A47F9962-71B3-4A16-BB3F-C476170B8B8D}" destId="{3B5395BB-F3CF-4437-A4FE-A3CECF1499FA}" srcOrd="1" destOrd="0" presId="urn:microsoft.com/office/officeart/2005/8/layout/vList3"/>
    <dgm:cxn modelId="{9E734AAE-F1FB-4F94-81E2-B8366D7105DC}" type="presParOf" srcId="{E97142EB-E9DE-4BDD-92A2-CF5576666F07}" destId="{DB3DB8B6-E4A2-4224-AABE-465CF367BEAA}" srcOrd="3" destOrd="0" presId="urn:microsoft.com/office/officeart/2005/8/layout/vList3"/>
    <dgm:cxn modelId="{EDBF1FDD-5C98-4D06-A374-CAABAC50C6DD}" type="presParOf" srcId="{E97142EB-E9DE-4BDD-92A2-CF5576666F07}" destId="{70C1BCB1-3474-419F-9603-997DD055FD1C}" srcOrd="4" destOrd="0" presId="urn:microsoft.com/office/officeart/2005/8/layout/vList3"/>
    <dgm:cxn modelId="{9B53F523-64F7-4A06-A654-36895269A264}" type="presParOf" srcId="{70C1BCB1-3474-419F-9603-997DD055FD1C}" destId="{409DBA6D-B536-4109-A0E3-2DDE7E860870}" srcOrd="0" destOrd="0" presId="urn:microsoft.com/office/officeart/2005/8/layout/vList3"/>
    <dgm:cxn modelId="{61303221-AE26-419F-9D20-B1BDEBAD52B1}" type="presParOf" srcId="{70C1BCB1-3474-419F-9603-997DD055FD1C}" destId="{9CE0F748-F9C5-456E-A013-07F0A25825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494C26-BEEF-4267-A3B5-DB1A579E466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932F5B9-4EDA-4479-AF11-ED4F38D006DA}">
      <dgm:prSet phldrT="[Texto]"/>
      <dgm:spPr/>
      <dgm:t>
        <a:bodyPr/>
        <a:lstStyle/>
        <a:p>
          <a:r>
            <a:rPr lang="es-CO"/>
            <a:t> FEDERACIÓN COMUNAL</a:t>
          </a:r>
        </a:p>
      </dgm:t>
    </dgm:pt>
    <dgm:pt modelId="{3B732CE6-1B57-4CF8-A6B9-797CD7C5AC22}" type="parTrans" cxnId="{5DA766A0-1757-4963-A17A-50157CEF9043}">
      <dgm:prSet/>
      <dgm:spPr/>
      <dgm:t>
        <a:bodyPr/>
        <a:lstStyle/>
        <a:p>
          <a:endParaRPr lang="es-CO"/>
        </a:p>
      </dgm:t>
    </dgm:pt>
    <dgm:pt modelId="{1F6E5955-B474-47B1-8838-86616C453F93}" type="sibTrans" cxnId="{5DA766A0-1757-4963-A17A-50157CEF9043}">
      <dgm:prSet/>
      <dgm:spPr/>
      <dgm:t>
        <a:bodyPr/>
        <a:lstStyle/>
        <a:p>
          <a:endParaRPr lang="es-CO"/>
        </a:p>
      </dgm:t>
    </dgm:pt>
    <dgm:pt modelId="{E97142EB-E9DE-4BDD-92A2-CF5576666F07}" type="pres">
      <dgm:prSet presAssocID="{CA494C26-BEEF-4267-A3B5-DB1A579E466B}" presName="linearFlow" presStyleCnt="0">
        <dgm:presLayoutVars>
          <dgm:dir/>
          <dgm:resizeHandles val="exact"/>
        </dgm:presLayoutVars>
      </dgm:prSet>
      <dgm:spPr/>
    </dgm:pt>
    <dgm:pt modelId="{4633D68B-67E2-4A00-B873-17B306D27FC1}" type="pres">
      <dgm:prSet presAssocID="{D932F5B9-4EDA-4479-AF11-ED4F38D006DA}" presName="composite" presStyleCnt="0"/>
      <dgm:spPr/>
    </dgm:pt>
    <dgm:pt modelId="{D66C9B77-3266-4986-BDAE-A6F87E32C907}" type="pres">
      <dgm:prSet presAssocID="{D932F5B9-4EDA-4479-AF11-ED4F38D006DA}" presName="imgShp" presStyleLbl="fgImgPlace1" presStyleIdx="0" presStyleCnt="1" custScaleX="154545" custScaleY="1181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40E6D6-7893-4A19-A55A-1C7567B26C54}" type="pres">
      <dgm:prSet presAssocID="{D932F5B9-4EDA-4479-AF11-ED4F38D006DA}" presName="txShp" presStyleLbl="node1" presStyleIdx="0" presStyleCnt="1">
        <dgm:presLayoutVars>
          <dgm:bulletEnabled val="1"/>
        </dgm:presLayoutVars>
      </dgm:prSet>
      <dgm:spPr/>
    </dgm:pt>
  </dgm:ptLst>
  <dgm:cxnLst>
    <dgm:cxn modelId="{C35E1441-53A2-4A1B-9445-8E9F3A2B8E6F}" type="presOf" srcId="{CA494C26-BEEF-4267-A3B5-DB1A579E466B}" destId="{E97142EB-E9DE-4BDD-92A2-CF5576666F07}" srcOrd="0" destOrd="0" presId="urn:microsoft.com/office/officeart/2005/8/layout/vList3"/>
    <dgm:cxn modelId="{5DA766A0-1757-4963-A17A-50157CEF9043}" srcId="{CA494C26-BEEF-4267-A3B5-DB1A579E466B}" destId="{D932F5B9-4EDA-4479-AF11-ED4F38D006DA}" srcOrd="0" destOrd="0" parTransId="{3B732CE6-1B57-4CF8-A6B9-797CD7C5AC22}" sibTransId="{1F6E5955-B474-47B1-8838-86616C453F93}"/>
    <dgm:cxn modelId="{6D09D5ED-7E3A-49B5-B04A-4371B01FF8C2}" type="presOf" srcId="{D932F5B9-4EDA-4479-AF11-ED4F38D006DA}" destId="{D340E6D6-7893-4A19-A55A-1C7567B26C54}" srcOrd="0" destOrd="0" presId="urn:microsoft.com/office/officeart/2005/8/layout/vList3"/>
    <dgm:cxn modelId="{CA99F885-4A81-41E9-90A6-CA4712E7A5C0}" type="presParOf" srcId="{E97142EB-E9DE-4BDD-92A2-CF5576666F07}" destId="{4633D68B-67E2-4A00-B873-17B306D27FC1}" srcOrd="0" destOrd="0" presId="urn:microsoft.com/office/officeart/2005/8/layout/vList3"/>
    <dgm:cxn modelId="{E85D31BD-F438-4F56-86FE-8A18DFC83229}" type="presParOf" srcId="{4633D68B-67E2-4A00-B873-17B306D27FC1}" destId="{D66C9B77-3266-4986-BDAE-A6F87E32C907}" srcOrd="0" destOrd="0" presId="urn:microsoft.com/office/officeart/2005/8/layout/vList3"/>
    <dgm:cxn modelId="{9D522B56-06BE-4072-99E2-0C8484FA1CF0}" type="presParOf" srcId="{4633D68B-67E2-4A00-B873-17B306D27FC1}" destId="{D340E6D6-7893-4A19-A55A-1C7567B26C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0E6D6-7893-4A19-A55A-1C7567B26C54}">
      <dsp:nvSpPr>
        <dsp:cNvPr id="0" name=""/>
        <dsp:cNvSpPr/>
      </dsp:nvSpPr>
      <dsp:spPr>
        <a:xfrm rot="10800000">
          <a:off x="998870" y="53520"/>
          <a:ext cx="3075602" cy="5802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7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 FEDERACIÓN COMUNAL</a:t>
          </a:r>
        </a:p>
      </dsp:txBody>
      <dsp:txXfrm rot="10800000">
        <a:off x="1143933" y="53520"/>
        <a:ext cx="2930539" cy="580254"/>
      </dsp:txXfrm>
    </dsp:sp>
    <dsp:sp modelId="{D66C9B77-3266-4986-BDAE-A6F87E32C907}">
      <dsp:nvSpPr>
        <dsp:cNvPr id="0" name=""/>
        <dsp:cNvSpPr/>
      </dsp:nvSpPr>
      <dsp:spPr>
        <a:xfrm>
          <a:off x="550493" y="952"/>
          <a:ext cx="896754" cy="6853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395BB-F3CF-4437-A4FE-A3CECF1499FA}">
      <dsp:nvSpPr>
        <dsp:cNvPr id="0" name=""/>
        <dsp:cNvSpPr/>
      </dsp:nvSpPr>
      <dsp:spPr>
        <a:xfrm rot="10800000">
          <a:off x="919745" y="859553"/>
          <a:ext cx="3075602" cy="5802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7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FOTALECIMIENTO ORGANIZACIONAL</a:t>
          </a:r>
        </a:p>
      </dsp:txBody>
      <dsp:txXfrm rot="10800000">
        <a:off x="1064808" y="859553"/>
        <a:ext cx="2930539" cy="580254"/>
      </dsp:txXfrm>
    </dsp:sp>
    <dsp:sp modelId="{0E63697B-A5B3-43D9-87EB-B7307B94F2BA}">
      <dsp:nvSpPr>
        <dsp:cNvPr id="0" name=""/>
        <dsp:cNvSpPr/>
      </dsp:nvSpPr>
      <dsp:spPr>
        <a:xfrm>
          <a:off x="629618" y="859553"/>
          <a:ext cx="580254" cy="5802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0F748-F9C5-456E-A013-07F0A25825D6}">
      <dsp:nvSpPr>
        <dsp:cNvPr id="0" name=""/>
        <dsp:cNvSpPr/>
      </dsp:nvSpPr>
      <dsp:spPr>
        <a:xfrm rot="10800000">
          <a:off x="919745" y="1613018"/>
          <a:ext cx="3075602" cy="5802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87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TEMAS TERRITORIALES</a:t>
          </a:r>
        </a:p>
      </dsp:txBody>
      <dsp:txXfrm rot="10800000">
        <a:off x="1064808" y="1613018"/>
        <a:ext cx="2930539" cy="580254"/>
      </dsp:txXfrm>
    </dsp:sp>
    <dsp:sp modelId="{409DBA6D-B536-4109-A0E3-2DDE7E860870}">
      <dsp:nvSpPr>
        <dsp:cNvPr id="0" name=""/>
        <dsp:cNvSpPr/>
      </dsp:nvSpPr>
      <dsp:spPr>
        <a:xfrm>
          <a:off x="629618" y="1613018"/>
          <a:ext cx="580254" cy="58025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0E6D6-7893-4A19-A55A-1C7567B26C54}">
      <dsp:nvSpPr>
        <dsp:cNvPr id="0" name=""/>
        <dsp:cNvSpPr/>
      </dsp:nvSpPr>
      <dsp:spPr>
        <a:xfrm rot="10800000">
          <a:off x="996092" y="46959"/>
          <a:ext cx="3165012" cy="5147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02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/>
            <a:t> FEDERACIÓN COMUNAL</a:t>
          </a:r>
        </a:p>
      </dsp:txBody>
      <dsp:txXfrm rot="10800000">
        <a:off x="1124786" y="46959"/>
        <a:ext cx="3036318" cy="514776"/>
      </dsp:txXfrm>
    </dsp:sp>
    <dsp:sp modelId="{D66C9B77-3266-4986-BDAE-A6F87E32C907}">
      <dsp:nvSpPr>
        <dsp:cNvPr id="0" name=""/>
        <dsp:cNvSpPr/>
      </dsp:nvSpPr>
      <dsp:spPr>
        <a:xfrm>
          <a:off x="598312" y="323"/>
          <a:ext cx="795560" cy="6080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5839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7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33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588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95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280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817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81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02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9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933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00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73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034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21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95719" y="2880496"/>
            <a:ext cx="9000561" cy="1792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10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219201" y="2700960"/>
            <a:ext cx="9377080" cy="2156360"/>
          </a:xfrm>
          <a:prstGeom prst="rect">
            <a:avLst/>
          </a:prstGeom>
        </p:spPr>
        <p:txBody>
          <a:bodyPr vert="horz" wrap="square" lIns="0" tIns="360045" rIns="0" bIns="0" rtlCol="0">
            <a:spAutoFit/>
          </a:bodyPr>
          <a:lstStyle/>
          <a:p>
            <a:pPr marL="3982085">
              <a:lnSpc>
                <a:spcPct val="100000"/>
              </a:lnSpc>
              <a:spcBef>
                <a:spcPts val="2835"/>
              </a:spcBef>
            </a:pPr>
            <a:r>
              <a:rPr lang="es-CO" spc="40"/>
              <a:t>DIA COMUNAL</a:t>
            </a:r>
            <a:endParaRPr lang="en-US" spc="-45"/>
          </a:p>
          <a:p>
            <a:pPr marL="2165350">
              <a:lnSpc>
                <a:spcPct val="100000"/>
              </a:lnSpc>
              <a:spcBef>
                <a:spcPts val="1095"/>
              </a:spcBef>
            </a:pPr>
            <a:r>
              <a:rPr sz="2400" spc="-229">
                <a:solidFill>
                  <a:srgbClr val="FFFF00"/>
                </a:solidFill>
                <a:cs typeface="Trebuchet MS"/>
              </a:rPr>
              <a:t>PROYECTO</a:t>
            </a:r>
            <a:r>
              <a:rPr sz="2400" spc="-100">
                <a:solidFill>
                  <a:srgbClr val="FFFF00"/>
                </a:solidFill>
                <a:cs typeface="Trebuchet MS"/>
              </a:rPr>
              <a:t> </a:t>
            </a:r>
            <a:r>
              <a:rPr sz="2400" spc="-215">
                <a:solidFill>
                  <a:srgbClr val="FFFF00"/>
                </a:solidFill>
                <a:cs typeface="Trebuchet MS"/>
              </a:rPr>
              <a:t>1739“Chapinero</a:t>
            </a:r>
            <a:r>
              <a:rPr sz="2400" spc="-100">
                <a:solidFill>
                  <a:srgbClr val="FFFF00"/>
                </a:solidFill>
                <a:cs typeface="Trebuchet MS"/>
              </a:rPr>
              <a:t> </a:t>
            </a:r>
            <a:r>
              <a:rPr sz="2400" spc="-155">
                <a:solidFill>
                  <a:srgbClr val="FFFF00"/>
                </a:solidFill>
                <a:cs typeface="Trebuchet MS"/>
              </a:rPr>
              <a:t>liderado</a:t>
            </a:r>
            <a:r>
              <a:rPr sz="2400" spc="-95">
                <a:solidFill>
                  <a:srgbClr val="FFFF00"/>
                </a:solidFill>
                <a:cs typeface="Trebuchet MS"/>
              </a:rPr>
              <a:t> </a:t>
            </a:r>
            <a:r>
              <a:rPr sz="2400" spc="-165">
                <a:solidFill>
                  <a:srgbClr val="FFFF00"/>
                </a:solidFill>
                <a:cs typeface="Trebuchet MS"/>
              </a:rPr>
              <a:t>por</a:t>
            </a:r>
            <a:r>
              <a:rPr sz="2400" spc="-100">
                <a:solidFill>
                  <a:srgbClr val="FFFF00"/>
                </a:solidFill>
                <a:cs typeface="Trebuchet MS"/>
              </a:rPr>
              <a:t> </a:t>
            </a:r>
            <a:r>
              <a:rPr sz="2400" spc="-95">
                <a:solidFill>
                  <a:srgbClr val="FFFF00"/>
                </a:solidFill>
                <a:cs typeface="Trebuchet MS"/>
              </a:rPr>
              <a:t>la </a:t>
            </a:r>
            <a:r>
              <a:rPr sz="2400" spc="-165">
                <a:solidFill>
                  <a:srgbClr val="FFFF00"/>
                </a:solidFill>
                <a:cs typeface="Trebuchet MS"/>
              </a:rPr>
              <a:t>ciudadanía”</a:t>
            </a:r>
            <a:endParaRPr sz="2400"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3110507" y="376557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3876191" y="1895580"/>
            <a:ext cx="11548734" cy="535564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b="1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b="1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RECUPERACIÓN SEMILLA DE LA JUVENTUD</a:t>
            </a:r>
            <a:endParaRPr lang="es-MX" sz="2400" b="1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24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24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 dirty="0">
                <a:latin typeface="+mn-lt"/>
                <a:ea typeface="+mn-ea"/>
                <a:cs typeface="+mn-cs"/>
              </a:rPr>
            </a:br>
            <a:br>
              <a:rPr lang="en-US" sz="900" b="1" kern="1200" dirty="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3956675" y="1306731"/>
            <a:ext cx="66346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600" dirty="0">
                <a:latin typeface="Garamond"/>
              </a:rPr>
              <a:t>FORTALECIMIENTO ORGANIZACIONES, </a:t>
            </a:r>
            <a:r>
              <a:rPr lang="es-MX" sz="1600" b="1" dirty="0">
                <a:latin typeface="Garamond"/>
              </a:rPr>
              <a:t>JAC</a:t>
            </a:r>
            <a:r>
              <a:rPr lang="es-MX" sz="1600" dirty="0">
                <a:latin typeface="Garamond"/>
              </a:rPr>
              <a:t> E INSTANCIAS DE PARTICIPACIÓN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19101A8-547D-495A-8C12-C057C4CF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50" y="2966939"/>
            <a:ext cx="4348389" cy="245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758ABC7-97A4-458A-8AF7-429E0BB0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27" y="2968284"/>
            <a:ext cx="4316516" cy="24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9161E69-9BB6-393E-20B1-87FFAA84E760}"/>
              </a:ext>
            </a:extLst>
          </p:cNvPr>
          <p:cNvSpPr/>
          <p:nvPr/>
        </p:nvSpPr>
        <p:spPr>
          <a:xfrm>
            <a:off x="866019" y="540657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ared de ladrillo ">
            <a:extLst>
              <a:ext uri="{FF2B5EF4-FFF2-40B4-BE49-F238E27FC236}">
                <a16:creationId xmlns:a16="http://schemas.microsoft.com/office/drawing/2014/main" id="{EDEC7A04-25E9-00A2-1E20-17D88CF68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47" y="770626"/>
            <a:ext cx="1161691" cy="1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430207" y="321215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2356748" y="1596134"/>
            <a:ext cx="15578621" cy="596268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b="1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b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CARCAMO BOSQUE DE BELLA VISTA</a:t>
            </a:r>
            <a:endParaRPr lang="es-MX" sz="2400" b="1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2400" b="1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2400" b="1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>
                <a:solidFill>
                  <a:srgbClr val="C00000"/>
                </a:solidFill>
                <a:latin typeface="Garamond"/>
                <a:ea typeface="+mn-ea"/>
                <a:cs typeface="+mn-cs"/>
              </a:rPr>
            </a:br>
            <a:br>
              <a:rPr lang="en-US" sz="900" b="1" kern="1200">
                <a:latin typeface="Garamond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3046318" y="1109737"/>
            <a:ext cx="810830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600" dirty="0">
                <a:latin typeface="Garamond"/>
              </a:rPr>
              <a:t>FORTALECIMIENTO ORGANIZACIONES, </a:t>
            </a:r>
            <a:r>
              <a:rPr lang="es-MX" sz="1600" b="1" dirty="0">
                <a:latin typeface="Garamond"/>
              </a:rPr>
              <a:t>JAC</a:t>
            </a:r>
            <a:r>
              <a:rPr lang="es-MX" sz="1600" dirty="0">
                <a:latin typeface="Garamond"/>
              </a:rPr>
              <a:t> E INSTANCIAS DE PARTICIPACIÓN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A7D143-A35B-4771-863B-BB1C2DFD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67" y="2686006"/>
            <a:ext cx="4308621" cy="32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A25ABC-B32C-43A8-8947-567E789AE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815" y="1944339"/>
            <a:ext cx="2117816" cy="378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22B951-6211-3BD5-7A7C-A2F9F7BEDCD9}"/>
              </a:ext>
            </a:extLst>
          </p:cNvPr>
          <p:cNvSpPr/>
          <p:nvPr/>
        </p:nvSpPr>
        <p:spPr>
          <a:xfrm>
            <a:off x="326868" y="526280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squejo ">
            <a:extLst>
              <a:ext uri="{FF2B5EF4-FFF2-40B4-BE49-F238E27FC236}">
                <a16:creationId xmlns:a16="http://schemas.microsoft.com/office/drawing/2014/main" id="{4AB68657-9703-6826-AC9C-C7201A315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2" y="849701"/>
            <a:ext cx="1096993" cy="10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759517" y="467271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4299994" y="1981267"/>
            <a:ext cx="6154058" cy="66907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ALGIBE</a:t>
            </a:r>
            <a:r>
              <a:rPr lang="es-MX" sz="24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r>
              <a:rPr lang="es-MX" sz="24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 SAN ISIDRO</a:t>
            </a:r>
            <a:endParaRPr lang="es-MX" sz="2400" b="1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6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6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200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100" b="1" kern="1200" dirty="0">
                <a:latin typeface="+mn-lt"/>
                <a:ea typeface="+mn-ea"/>
                <a:cs typeface="+mn-cs"/>
              </a:rPr>
            </a:br>
            <a:br>
              <a:rPr lang="en-US" sz="1050" b="1" kern="1200" dirty="0">
                <a:latin typeface="+mn-lt"/>
                <a:ea typeface="+mn-ea"/>
                <a:cs typeface="+mn-cs"/>
              </a:rPr>
            </a:br>
            <a:endParaRPr lang="en-US" sz="105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45F2224B-F1EB-FEF6-4AF8-1A3AA575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4" y="5832020"/>
            <a:ext cx="1399950" cy="90015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4A3DA98-94F0-7385-60D3-208F6B21A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00" y="5909528"/>
            <a:ext cx="2875200" cy="9249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3112500" y="1322773"/>
            <a:ext cx="843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/>
              <a:t>FORTALECIMIENTO ORGANIZACIONES, </a:t>
            </a:r>
            <a:r>
              <a:rPr lang="es-MX" sz="1600" b="1"/>
              <a:t>JAC</a:t>
            </a:r>
            <a:r>
              <a:rPr lang="es-MX" sz="1600"/>
              <a:t> E INSTANCIAS DE PARTICIPACIÓN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87F8F8-8D54-42A0-A774-43E27917F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78" y="3080592"/>
            <a:ext cx="3655535" cy="24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5238C3D-282C-4E22-B56D-68E3A204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36" y="3094766"/>
            <a:ext cx="3183164" cy="23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C07C5B0-34A7-4EA0-8F60-95595866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12" y="1866900"/>
            <a:ext cx="11715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ADC4CAF-82BC-4E69-8CD6-418A7299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74" y="3712001"/>
            <a:ext cx="10763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F009124-E7DE-EAF3-B5F6-21D53DCABAB0}"/>
              </a:ext>
            </a:extLst>
          </p:cNvPr>
          <p:cNvSpPr/>
          <p:nvPr/>
        </p:nvSpPr>
        <p:spPr>
          <a:xfrm>
            <a:off x="837264" y="619733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munidad ">
            <a:extLst>
              <a:ext uri="{FF2B5EF4-FFF2-40B4-BE49-F238E27FC236}">
                <a16:creationId xmlns:a16="http://schemas.microsoft.com/office/drawing/2014/main" id="{6E97843D-2BD3-F8C7-9888-ADD5C88C12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003" y="957532"/>
            <a:ext cx="1154503" cy="1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5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967989" y="359441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5566299" y="2654818"/>
            <a:ext cx="6013091" cy="3333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br>
              <a:rPr lang="en-US" sz="900" b="1" kern="120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45F2224B-F1EB-FEF6-4AF8-1A3AA575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4" y="5832020"/>
            <a:ext cx="1399950" cy="90015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4A3DA98-94F0-7385-60D3-208F6B21A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00" y="5909528"/>
            <a:ext cx="2875200" cy="9249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3601330" y="1322773"/>
            <a:ext cx="723847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800" dirty="0">
                <a:latin typeface="Garamond"/>
              </a:rPr>
              <a:t>FORTALECIMIENTO ORGANIZACIONES, </a:t>
            </a:r>
            <a:r>
              <a:rPr lang="es-MX" sz="1800" b="1" dirty="0">
                <a:latin typeface="Garamond"/>
              </a:rPr>
              <a:t>JAC</a:t>
            </a:r>
            <a:r>
              <a:rPr lang="es-MX" sz="1800" dirty="0">
                <a:latin typeface="Garamond"/>
              </a:rPr>
              <a:t> E INSTANCIAS DE PARTICIPACIÓN  VIGENCIA 2021</a:t>
            </a:r>
          </a:p>
          <a:p>
            <a:endParaRPr lang="es-MX" sz="1800" dirty="0">
              <a:latin typeface="Garamond"/>
            </a:endParaRPr>
          </a:p>
          <a:p>
            <a:r>
              <a:rPr lang="es-MX" sz="1800" b="1" dirty="0">
                <a:latin typeface="Garamond"/>
              </a:rPr>
              <a:t>DOTACIÓN 18 ORGANIZACIONES COMUNALES DOTADAS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1DD0CE-8DE1-6AB9-5FBF-9BDAAC040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35" t="18231" r="32347" b="51836"/>
          <a:stretch/>
        </p:blipFill>
        <p:spPr>
          <a:xfrm>
            <a:off x="1874456" y="3012702"/>
            <a:ext cx="3921433" cy="28189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300CA2-5F35-8B94-6B28-4F27CD9C9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791" t="26378" r="25382" b="37823"/>
          <a:stretch/>
        </p:blipFill>
        <p:spPr>
          <a:xfrm>
            <a:off x="6092148" y="3017181"/>
            <a:ext cx="4867316" cy="28877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EDED02E-FA47-E1FF-5C1B-99443802386C}"/>
              </a:ext>
            </a:extLst>
          </p:cNvPr>
          <p:cNvSpPr/>
          <p:nvPr/>
        </p:nvSpPr>
        <p:spPr>
          <a:xfrm>
            <a:off x="837264" y="619733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sistencia social ">
            <a:extLst>
              <a:ext uri="{FF2B5EF4-FFF2-40B4-BE49-F238E27FC236}">
                <a16:creationId xmlns:a16="http://schemas.microsoft.com/office/drawing/2014/main" id="{FBDA6BB5-36C2-E78C-EBB7-9BC5442C4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17" y="842513"/>
            <a:ext cx="1291087" cy="12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4441668" y="438517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OTRAS ACCIONES 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5566299" y="2654818"/>
            <a:ext cx="6013091" cy="3333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br>
              <a:rPr lang="en-US" sz="900" b="1" kern="120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45F2224B-F1EB-FEF6-4AF8-1A3AA575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4" y="5832020"/>
            <a:ext cx="1399950" cy="90015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4A3DA98-94F0-7385-60D3-208F6B21A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00" y="5909528"/>
            <a:ext cx="2875200" cy="9249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4442406" y="1545622"/>
            <a:ext cx="663462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 b="1" dirty="0">
                <a:latin typeface="Garamond"/>
              </a:rPr>
              <a:t>CULTURA:</a:t>
            </a:r>
            <a:r>
              <a:rPr lang="es-MX" sz="1600" dirty="0">
                <a:latin typeface="Garamond"/>
              </a:rPr>
              <a:t> UN DIA DETRÁS DE UN VOLANTE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5856E6-6401-869B-BB55-EB987DD2C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22" t="12677" r="31505" b="43672"/>
          <a:stretch/>
        </p:blipFill>
        <p:spPr>
          <a:xfrm>
            <a:off x="2149151" y="2659232"/>
            <a:ext cx="3032449" cy="29935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90AAB8-2611-8294-3683-7B0F1B063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485" t="45034" r="28214" b="18231"/>
          <a:stretch/>
        </p:blipFill>
        <p:spPr>
          <a:xfrm>
            <a:off x="5660118" y="2588023"/>
            <a:ext cx="4202049" cy="27739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6F35C71-1229-9EE7-ADDE-BAE13076B019}"/>
              </a:ext>
            </a:extLst>
          </p:cNvPr>
          <p:cNvSpPr/>
          <p:nvPr/>
        </p:nvSpPr>
        <p:spPr>
          <a:xfrm>
            <a:off x="837264" y="619733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mascaras ">
            <a:extLst>
              <a:ext uri="{FF2B5EF4-FFF2-40B4-BE49-F238E27FC236}">
                <a16:creationId xmlns:a16="http://schemas.microsoft.com/office/drawing/2014/main" id="{CD5E2A8B-3620-2E46-96CA-7E89FB1F6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57" y="903514"/>
            <a:ext cx="1284515" cy="1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5837710" y="412432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C00000"/>
                </a:solidFill>
                <a:latin typeface="+mj-lt"/>
                <a:ea typeface="+mj-ea"/>
              </a:rPr>
              <a:t>INFRAESTRUCTURA 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5566299" y="2654818"/>
            <a:ext cx="6013091" cy="3333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br>
              <a:rPr lang="en-US" sz="900" b="1" kern="120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5889589" y="1266085"/>
            <a:ext cx="6059530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>
                <a:latin typeface="Garamond"/>
              </a:rPr>
              <a:t>Bajo el programa “100 Parques como nuevos” del IDRD, se intervinieron </a:t>
            </a:r>
            <a:r>
              <a:rPr lang="es-MX" sz="1600" dirty="0">
                <a:latin typeface="Garamond"/>
              </a:rPr>
              <a:t>dos parques de la Localidad de Chapinero, </a:t>
            </a:r>
            <a:r>
              <a:rPr lang="es-MX" sz="1600" b="1" dirty="0">
                <a:latin typeface="Garamond"/>
              </a:rPr>
              <a:t>específicamente en la UPZ 90 Pardo Rubio, estos parques están ubicados en los barrios San Martin de Porres y La Marina.</a:t>
            </a:r>
          </a:p>
          <a:p>
            <a:endParaRPr lang="es-MX" sz="1600" dirty="0">
              <a:latin typeface="Garamond"/>
            </a:endParaRPr>
          </a:p>
          <a:p>
            <a:r>
              <a:rPr lang="es-MX" sz="1600" dirty="0">
                <a:latin typeface="Garamond"/>
              </a:rPr>
              <a:t>A través del contrato 263 de 2023, se retomarán las a</a:t>
            </a:r>
            <a:r>
              <a:rPr lang="es-MX" sz="1600" b="1" dirty="0">
                <a:latin typeface="Garamond"/>
              </a:rPr>
              <a:t>ctividades de los frentes del contrato </a:t>
            </a:r>
            <a:r>
              <a:rPr lang="es-MX" sz="1600" b="1" err="1">
                <a:latin typeface="Garamond"/>
              </a:rPr>
              <a:t>siniestralidado</a:t>
            </a:r>
            <a:r>
              <a:rPr lang="es-MX" sz="1600" dirty="0">
                <a:latin typeface="Garamond"/>
              </a:rPr>
              <a:t> 167 de 2019.</a:t>
            </a:r>
          </a:p>
          <a:p>
            <a:endParaRPr lang="es-MX" sz="1600" dirty="0">
              <a:latin typeface="Garamond"/>
            </a:endParaRPr>
          </a:p>
          <a:p>
            <a:r>
              <a:rPr lang="es-MX" sz="1600" dirty="0">
                <a:latin typeface="Garamond"/>
              </a:rPr>
              <a:t>El proyecto “REALIZAR LA CONSULTORÍA INTEGRAL TÉCNICA, ADMINISTRATIVA, LEGAL, FINANCIERA, AMBIENTAL, SOCIAL Y PREDIAL PARA LA ELABORACIÓN DE LOS </a:t>
            </a:r>
            <a:r>
              <a:rPr lang="es-MX" sz="1600" b="1" dirty="0">
                <a:latin typeface="Garamond"/>
              </a:rPr>
              <a:t>ESTUDIOS, DISEÑOS Y TRAMITES DE LICENCIAMIENTO PARA LA CONSTRUCCIÓN DE UNA SEDE DE SALÓN COMUNAL EN LA LOCALIDAD DE CHAPINERO</a:t>
            </a:r>
            <a:r>
              <a:rPr lang="es-MX" sz="1600" dirty="0">
                <a:latin typeface="Garamond"/>
              </a:rPr>
              <a:t> EN BOGOTÁ D.C.” se ha adjudicado al contratista consultor con el contrato No. FDLCH-CCO-251-2023 y al contratista interventor con el contrato No. FDLCH-CIN-261-2023</a:t>
            </a:r>
          </a:p>
        </p:txBody>
      </p:sp>
      <p:pic>
        <p:nvPicPr>
          <p:cNvPr id="4" name="Picture 3" descr="A playground with a climbing frame and a climbing frame&#10;&#10;Description automatically generated">
            <a:extLst>
              <a:ext uri="{FF2B5EF4-FFF2-40B4-BE49-F238E27FC236}">
                <a16:creationId xmlns:a16="http://schemas.microsoft.com/office/drawing/2014/main" id="{3834461C-D2FD-3818-77EE-7CA9F56C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0" y="1297850"/>
            <a:ext cx="2721430" cy="2046516"/>
          </a:xfrm>
          <a:prstGeom prst="rect">
            <a:avLst/>
          </a:prstGeom>
        </p:spPr>
      </p:pic>
      <p:pic>
        <p:nvPicPr>
          <p:cNvPr id="6" name="Picture 5" descr="A playground with a colorful play structure&#10;&#10;Description automatically generated">
            <a:extLst>
              <a:ext uri="{FF2B5EF4-FFF2-40B4-BE49-F238E27FC236}">
                <a16:creationId xmlns:a16="http://schemas.microsoft.com/office/drawing/2014/main" id="{DF4E677D-ED86-1C89-FB9E-852B2F32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424" y="1300275"/>
            <a:ext cx="2610593" cy="2014847"/>
          </a:xfrm>
          <a:prstGeom prst="rect">
            <a:avLst/>
          </a:prstGeom>
        </p:spPr>
      </p:pic>
      <p:pic>
        <p:nvPicPr>
          <p:cNvPr id="8" name="Picture 7" descr="A playground on a hill&#10;&#10;Description automatically generated">
            <a:extLst>
              <a:ext uri="{FF2B5EF4-FFF2-40B4-BE49-F238E27FC236}">
                <a16:creationId xmlns:a16="http://schemas.microsoft.com/office/drawing/2014/main" id="{6004AA43-4388-7772-B659-1D41495EF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97" t="15608" r="397" b="22662"/>
          <a:stretch/>
        </p:blipFill>
        <p:spPr>
          <a:xfrm>
            <a:off x="862251" y="3620860"/>
            <a:ext cx="4376063" cy="20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44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3126140" y="618234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C00000"/>
                </a:solidFill>
                <a:latin typeface="+mj-lt"/>
                <a:ea typeface="+mj-ea"/>
              </a:rPr>
              <a:t>EMPLEO Y PRODUCTIVIDAD</a:t>
            </a:r>
            <a:endParaRPr lang="en-US" sz="3100" b="1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5566299" y="2654818"/>
            <a:ext cx="6013091" cy="3333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br>
              <a:rPr lang="en-US" sz="900" b="1" kern="120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4D5F8D-BDE2-FC25-B850-DB682868A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491" y="1010474"/>
            <a:ext cx="2618620" cy="4652683"/>
          </a:xfrm>
          <a:prstGeom prst="rect">
            <a:avLst/>
          </a:prstGeom>
        </p:spPr>
      </p:pic>
      <p:pic>
        <p:nvPicPr>
          <p:cNvPr id="6" name="Imagen 5" descr="Imagen que contiene tabla, frente, calle, hombre&#10;&#10;Descripción generada automáticamente">
            <a:extLst>
              <a:ext uri="{FF2B5EF4-FFF2-40B4-BE49-F238E27FC236}">
                <a16:creationId xmlns:a16="http://schemas.microsoft.com/office/drawing/2014/main" id="{C670E4D6-401E-FA07-618D-88A002938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839" y="2093851"/>
            <a:ext cx="4168589" cy="18736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833604-6B26-47E1-87F6-ECD9D5368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20" y="2657681"/>
            <a:ext cx="1861806" cy="3052616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70A975AC-2392-6B4D-E933-5A17E5682F90}"/>
              </a:ext>
            </a:extLst>
          </p:cNvPr>
          <p:cNvSpPr txBox="1">
            <a:spLocks/>
          </p:cNvSpPr>
          <p:nvPr/>
        </p:nvSpPr>
        <p:spPr>
          <a:xfrm>
            <a:off x="3527302" y="4672085"/>
            <a:ext cx="4522861" cy="1449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s-MX" sz="2400" b="0" dirty="0">
                <a:latin typeface="Garamond"/>
                <a:cs typeface="Arial"/>
              </a:rPr>
              <a:t>Se adelanto el programa Impulso Local en sus versiones 2.0, 3.0 y 4.0  con 61 beneficiarios de las </a:t>
            </a:r>
            <a:r>
              <a:rPr lang="es-MX" sz="2400" b="0" dirty="0" err="1">
                <a:latin typeface="Garamond"/>
                <a:cs typeface="Arial"/>
              </a:rPr>
              <a:t>UPZs</a:t>
            </a:r>
            <a:r>
              <a:rPr lang="es-MX" sz="2400" b="0" dirty="0">
                <a:latin typeface="Garamond"/>
                <a:cs typeface="Arial"/>
              </a:rPr>
              <a:t> 89 y 90 con una inversión aproximada de $180.000.000</a:t>
            </a:r>
            <a:endParaRPr lang="es-MX" sz="2400" b="0" dirty="0">
              <a:latin typeface="Garamond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1AAD01-A30C-A7F1-5B7B-6604C8855546}"/>
              </a:ext>
            </a:extLst>
          </p:cNvPr>
          <p:cNvSpPr/>
          <p:nvPr/>
        </p:nvSpPr>
        <p:spPr>
          <a:xfrm>
            <a:off x="837264" y="619733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nzamiento ">
            <a:extLst>
              <a:ext uri="{FF2B5EF4-FFF2-40B4-BE49-F238E27FC236}">
                <a16:creationId xmlns:a16="http://schemas.microsoft.com/office/drawing/2014/main" id="{4C6F88D6-C24B-3194-23D8-F458FCAEF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437" y="900022"/>
            <a:ext cx="1190446" cy="11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6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FCBF8555-5D5C-2C71-C89F-71AA09A8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361"/>
            <a:ext cx="7638217" cy="71508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11F71A5B-BFF5-5FFF-05DC-52E1CA15929D}"/>
              </a:ext>
            </a:extLst>
          </p:cNvPr>
          <p:cNvSpPr>
            <a:spLocks/>
          </p:cNvSpPr>
          <p:nvPr/>
        </p:nvSpPr>
        <p:spPr bwMode="auto">
          <a:xfrm>
            <a:off x="0" y="1201810"/>
            <a:ext cx="7809186" cy="410436"/>
          </a:xfrm>
          <a:custGeom>
            <a:avLst/>
            <a:gdLst>
              <a:gd name="T0" fmla="*/ 0 w 18213"/>
              <a:gd name="T1" fmla="*/ 10239 h 10239"/>
              <a:gd name="T2" fmla="*/ 0 w 18213"/>
              <a:gd name="T3" fmla="*/ 10239 h 10239"/>
              <a:gd name="T4" fmla="*/ 18213 w 18213"/>
              <a:gd name="T5" fmla="*/ 10239 h 10239"/>
              <a:gd name="T6" fmla="*/ 18213 w 18213"/>
              <a:gd name="T7" fmla="*/ 0 h 10239"/>
              <a:gd name="T8" fmla="*/ 0 w 18213"/>
              <a:gd name="T9" fmla="*/ 0 h 10239"/>
              <a:gd name="T10" fmla="*/ 0 w 18213"/>
              <a:gd name="T11" fmla="*/ 10239 h 10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13" h="10239">
                <a:moveTo>
                  <a:pt x="0" y="10239"/>
                </a:moveTo>
                <a:lnTo>
                  <a:pt x="0" y="10239"/>
                </a:lnTo>
                <a:lnTo>
                  <a:pt x="18213" y="10239"/>
                </a:lnTo>
                <a:lnTo>
                  <a:pt x="18213" y="0"/>
                </a:lnTo>
                <a:lnTo>
                  <a:pt x="0" y="0"/>
                </a:lnTo>
                <a:lnTo>
                  <a:pt x="0" y="10239"/>
                </a:lnTo>
                <a:close/>
              </a:path>
            </a:pathLst>
          </a:custGeom>
          <a:solidFill>
            <a:srgbClr val="E42D1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Resultados por año en la localidad</a:t>
            </a:r>
          </a:p>
        </p:txBody>
      </p:sp>
      <p:sp>
        <p:nvSpPr>
          <p:cNvPr id="6" name="CuadroTexto 33">
            <a:extLst>
              <a:ext uri="{FF2B5EF4-FFF2-40B4-BE49-F238E27FC236}">
                <a16:creationId xmlns:a16="http://schemas.microsoft.com/office/drawing/2014/main" id="{2E995D0F-EEAD-8E5D-E37B-2138B03BEADF}"/>
              </a:ext>
            </a:extLst>
          </p:cNvPr>
          <p:cNvSpPr txBox="1"/>
          <p:nvPr/>
        </p:nvSpPr>
        <p:spPr>
          <a:xfrm>
            <a:off x="238182" y="427831"/>
            <a:ext cx="74000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>
                <a:solidFill>
                  <a:srgbClr val="2C2C2C"/>
                </a:solidFill>
                <a:latin typeface="Poppins" pitchFamily="2" charset="77"/>
                <a:cs typeface="Poppins" pitchFamily="2" charset="77"/>
              </a:rPr>
              <a:t>Participación en los Presupuestos Participativos</a:t>
            </a:r>
          </a:p>
        </p:txBody>
      </p:sp>
      <p:graphicFrame>
        <p:nvGraphicFramePr>
          <p:cNvPr id="7" name="Gráfico 1">
            <a:extLst>
              <a:ext uri="{FF2B5EF4-FFF2-40B4-BE49-F238E27FC236}">
                <a16:creationId xmlns:a16="http://schemas.microsoft.com/office/drawing/2014/main" id="{4CA5B3C3-1E21-0CE5-E081-CDEA820DE4D6}"/>
              </a:ext>
            </a:extLst>
          </p:cNvPr>
          <p:cNvGraphicFramePr/>
          <p:nvPr/>
        </p:nvGraphicFramePr>
        <p:xfrm>
          <a:off x="641239" y="1954665"/>
          <a:ext cx="5046995" cy="336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3">
            <a:extLst>
              <a:ext uri="{FF2B5EF4-FFF2-40B4-BE49-F238E27FC236}">
                <a16:creationId xmlns:a16="http://schemas.microsoft.com/office/drawing/2014/main" id="{BB576381-4EB3-5C5A-FC90-0D092FEB805C}"/>
              </a:ext>
            </a:extLst>
          </p:cNvPr>
          <p:cNvGraphicFramePr/>
          <p:nvPr/>
        </p:nvGraphicFramePr>
        <p:xfrm>
          <a:off x="6503769" y="1757482"/>
          <a:ext cx="5373600" cy="356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: esquinas redondeadas 9">
            <a:extLst>
              <a:ext uri="{FF2B5EF4-FFF2-40B4-BE49-F238E27FC236}">
                <a16:creationId xmlns:a16="http://schemas.microsoft.com/office/drawing/2014/main" id="{945DF9D4-E48A-41E1-6A6E-D0814120C546}"/>
              </a:ext>
            </a:extLst>
          </p:cNvPr>
          <p:cNvSpPr/>
          <p:nvPr/>
        </p:nvSpPr>
        <p:spPr>
          <a:xfrm>
            <a:off x="10299271" y="2326694"/>
            <a:ext cx="782872" cy="269823"/>
          </a:xfrm>
          <a:prstGeom prst="roundRect">
            <a:avLst/>
          </a:prstGeom>
          <a:noFill/>
          <a:ln w="38100">
            <a:solidFill>
              <a:srgbClr val="E42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CO" sz="100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ángulo 10">
            <a:extLst>
              <a:ext uri="{FF2B5EF4-FFF2-40B4-BE49-F238E27FC236}">
                <a16:creationId xmlns:a16="http://schemas.microsoft.com/office/drawing/2014/main" id="{2207EA51-1C68-30DE-B28F-87D91CCFAFF1}"/>
              </a:ext>
            </a:extLst>
          </p:cNvPr>
          <p:cNvSpPr/>
          <p:nvPr/>
        </p:nvSpPr>
        <p:spPr>
          <a:xfrm>
            <a:off x="5160559" y="2342387"/>
            <a:ext cx="78287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Valores estimados</a:t>
            </a:r>
            <a:endParaRPr lang="es-CL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E82D1-25CD-BE1F-B8A9-F6A26AB26C33}"/>
              </a:ext>
            </a:extLst>
          </p:cNvPr>
          <p:cNvSpPr/>
          <p:nvPr/>
        </p:nvSpPr>
        <p:spPr>
          <a:xfrm>
            <a:off x="4881600" y="3855600"/>
            <a:ext cx="672000" cy="66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ángulo: esquinas redondeadas 4">
            <a:extLst>
              <a:ext uri="{FF2B5EF4-FFF2-40B4-BE49-F238E27FC236}">
                <a16:creationId xmlns:a16="http://schemas.microsoft.com/office/drawing/2014/main" id="{0021E996-EA14-4D6A-AD8B-657C535CDA0F}"/>
              </a:ext>
            </a:extLst>
          </p:cNvPr>
          <p:cNvSpPr/>
          <p:nvPr/>
        </p:nvSpPr>
        <p:spPr>
          <a:xfrm>
            <a:off x="4842078" y="3466440"/>
            <a:ext cx="782872" cy="269823"/>
          </a:xfrm>
          <a:prstGeom prst="roundRect">
            <a:avLst/>
          </a:prstGeom>
          <a:noFill/>
          <a:ln w="38100">
            <a:solidFill>
              <a:srgbClr val="E42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CO" sz="100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3041E6-0AEF-4C0D-6F87-98A383FBC5E7}"/>
              </a:ext>
            </a:extLst>
          </p:cNvPr>
          <p:cNvSpPr txBox="1"/>
          <p:nvPr/>
        </p:nvSpPr>
        <p:spPr>
          <a:xfrm>
            <a:off x="4995600" y="3468000"/>
            <a:ext cx="27432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>
                <a:cs typeface="Arial"/>
              </a:rPr>
              <a:t>128</a:t>
            </a:r>
            <a:endParaRPr lang="en-US" sz="1200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A43DD-CEF4-0627-23DE-93C8A891FCC4}"/>
              </a:ext>
            </a:extLst>
          </p:cNvPr>
          <p:cNvSpPr/>
          <p:nvPr/>
        </p:nvSpPr>
        <p:spPr>
          <a:xfrm>
            <a:off x="4211917" y="5030694"/>
            <a:ext cx="112058" cy="97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D584779-EBC7-C5AF-E93D-4C82069B1249}"/>
              </a:ext>
            </a:extLst>
          </p:cNvPr>
          <p:cNvSpPr txBox="1"/>
          <p:nvPr/>
        </p:nvSpPr>
        <p:spPr>
          <a:xfrm>
            <a:off x="4298575" y="4945529"/>
            <a:ext cx="75602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cs typeface="Arial"/>
              </a:rPr>
              <a:t>2023</a:t>
            </a:r>
            <a:endParaRPr lang="en-US" sz="1200"/>
          </a:p>
        </p:txBody>
      </p:sp>
      <p:sp>
        <p:nvSpPr>
          <p:cNvPr id="17" name="CuadroTexto 41">
            <a:extLst>
              <a:ext uri="{FF2B5EF4-FFF2-40B4-BE49-F238E27FC236}">
                <a16:creationId xmlns:a16="http://schemas.microsoft.com/office/drawing/2014/main" id="{E33C8F11-78D9-B39F-BEB2-26DCD9AE4C30}"/>
              </a:ext>
            </a:extLst>
          </p:cNvPr>
          <p:cNvSpPr txBox="1"/>
          <p:nvPr/>
        </p:nvSpPr>
        <p:spPr>
          <a:xfrm>
            <a:off x="8538732" y="5478941"/>
            <a:ext cx="315376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latin typeface="Poppins"/>
                <a:cs typeface="Poppins"/>
              </a:rPr>
              <a:t>__  a ejecutar 2023- 2024</a:t>
            </a:r>
          </a:p>
        </p:txBody>
      </p:sp>
      <p:sp>
        <p:nvSpPr>
          <p:cNvPr id="18" name="CuadroTexto 22">
            <a:extLst>
              <a:ext uri="{FF2B5EF4-FFF2-40B4-BE49-F238E27FC236}">
                <a16:creationId xmlns:a16="http://schemas.microsoft.com/office/drawing/2014/main" id="{9DD1A981-7433-6CD5-607C-344E3B5FCF92}"/>
              </a:ext>
            </a:extLst>
          </p:cNvPr>
          <p:cNvSpPr txBox="1"/>
          <p:nvPr/>
        </p:nvSpPr>
        <p:spPr>
          <a:xfrm>
            <a:off x="281314" y="5478942"/>
            <a:ext cx="315376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latin typeface="Poppins"/>
                <a:cs typeface="Poppins"/>
              </a:rPr>
              <a:t>37 propuestas a ejecutar 2020-2021</a:t>
            </a:r>
          </a:p>
        </p:txBody>
      </p:sp>
      <p:sp>
        <p:nvSpPr>
          <p:cNvPr id="19" name="CuadroTexto 41">
            <a:extLst>
              <a:ext uri="{FF2B5EF4-FFF2-40B4-BE49-F238E27FC236}">
                <a16:creationId xmlns:a16="http://schemas.microsoft.com/office/drawing/2014/main" id="{AB922ECB-037E-1603-C741-8493A2BE382E}"/>
              </a:ext>
            </a:extLst>
          </p:cNvPr>
          <p:cNvSpPr txBox="1"/>
          <p:nvPr/>
        </p:nvSpPr>
        <p:spPr>
          <a:xfrm>
            <a:off x="4449844" y="5464565"/>
            <a:ext cx="315376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latin typeface="Poppins"/>
                <a:cs typeface="Poppins"/>
              </a:rPr>
              <a:t>23 propuestas a ejecutar 2021-2022</a:t>
            </a:r>
            <a:endParaRPr lang="es-CO" sz="14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3080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6349" y="1342190"/>
            <a:ext cx="6133153" cy="7494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>
              <a:spcBef>
                <a:spcPct val="0"/>
              </a:spcBef>
            </a:pPr>
            <a:r>
              <a:rPr lang="en-US" b="1" kern="1200" spc="5" dirty="0">
                <a:solidFill>
                  <a:srgbClr val="FFCC00"/>
                </a:solidFill>
                <a:latin typeface="Roboto"/>
                <a:ea typeface="Roboto"/>
                <a:cs typeface="Roboto"/>
              </a:rPr>
              <a:t>CELEBRACIÓN DEL DIA COMUNAL</a:t>
            </a:r>
            <a:endParaRPr lang="en-US" b="1" kern="1200" dirty="0">
              <a:solidFill>
                <a:srgbClr val="FFCC00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553EAD-9956-1EF9-4201-A063935596A0}"/>
              </a:ext>
            </a:extLst>
          </p:cNvPr>
          <p:cNvSpPr txBox="1"/>
          <p:nvPr/>
        </p:nvSpPr>
        <p:spPr>
          <a:xfrm>
            <a:off x="734141" y="2625131"/>
            <a:ext cx="4193876" cy="2646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Día de la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acción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.  La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celebración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del día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busca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exaltar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los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méritos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y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laboriosidad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las personas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dedicadas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a la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acción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los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17 barrios y la Asociación de Juntas de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Acción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la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Localidad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a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través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0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esta</a:t>
            </a:r>
            <a:r>
              <a:rPr lang="en-US" sz="20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1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NOCHE DE GALA.</a:t>
            </a:r>
            <a:endParaRPr lang="en-US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9CE861-D77C-85B0-D4C8-F4AFBA06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0" r="-3" b="-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23A8F-6A1A-18B0-7113-38522D5A1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8E78E20-DEDF-AF2B-4D0B-31B8D0DA1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6" r="1393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1" name="Picture 10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13512FB7-3DD9-5FFC-84A4-DF30A9E1D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22" y="5797406"/>
            <a:ext cx="1201026" cy="9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3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56677" y="2654361"/>
            <a:ext cx="336720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3200" b="1">
                <a:solidFill>
                  <a:srgbClr val="C00000"/>
                </a:solidFill>
              </a:rPr>
              <a:t>AGENDA Y ESTRUCTURA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41137021"/>
              </p:ext>
            </p:extLst>
          </p:nvPr>
        </p:nvGraphicFramePr>
        <p:xfrm>
          <a:off x="3050396" y="2088109"/>
          <a:ext cx="4624966" cy="219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7" name="Picture 46" descr="A multicolored triangle with black text&#10;&#10;Description automatically generated">
            <a:extLst>
              <a:ext uri="{FF2B5EF4-FFF2-40B4-BE49-F238E27FC236}">
                <a16:creationId xmlns:a16="http://schemas.microsoft.com/office/drawing/2014/main" id="{2488EA5F-0236-A086-04E9-5608648C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50" y="1260775"/>
            <a:ext cx="4514897" cy="30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BC47428-5375-711D-95B8-D3D9BD558AD2}"/>
              </a:ext>
            </a:extLst>
          </p:cNvPr>
          <p:cNvSpPr txBox="1"/>
          <p:nvPr/>
        </p:nvSpPr>
        <p:spPr>
          <a:xfrm>
            <a:off x="2098468" y="4952123"/>
            <a:ext cx="3802993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000" b="1">
                <a:highlight>
                  <a:srgbClr val="FFCA05"/>
                </a:highlight>
                <a:latin typeface="Garamond"/>
                <a:cs typeface="Segoe UI"/>
              </a:rPr>
              <a:t>Bogotá: </a:t>
            </a:r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    </a:t>
            </a:r>
            <a:endParaRPr lang="en-US"/>
          </a:p>
          <a:p>
            <a:pPr algn="just"/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 1786 JAC</a:t>
            </a:r>
            <a:r>
              <a:rPr lang="en-US" sz="2000">
                <a:highlight>
                  <a:srgbClr val="FFCA05"/>
                </a:highlight>
                <a:latin typeface="Garamond"/>
                <a:cs typeface="Segoe UI"/>
              </a:rPr>
              <a:t>​</a:t>
            </a:r>
            <a:endParaRPr lang="en-US"/>
          </a:p>
          <a:p>
            <a:pPr algn="just"/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 20 </a:t>
            </a:r>
            <a:r>
              <a:rPr lang="es-CO" sz="2000" err="1">
                <a:highlight>
                  <a:srgbClr val="FFCA05"/>
                </a:highlight>
                <a:latin typeface="Garamond"/>
                <a:cs typeface="Segoe UI"/>
              </a:rPr>
              <a:t>Asojuntas</a:t>
            </a:r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​</a:t>
            </a:r>
          </a:p>
          <a:p>
            <a:pPr algn="just"/>
            <a:endParaRPr lang="es-CO" sz="1800">
              <a:cs typeface="Segoe UI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1A81DA9-8FDE-08C9-1D8A-79AC25835585}"/>
              </a:ext>
            </a:extLst>
          </p:cNvPr>
          <p:cNvSpPr txBox="1"/>
          <p:nvPr/>
        </p:nvSpPr>
        <p:spPr>
          <a:xfrm>
            <a:off x="5827986" y="4952124"/>
            <a:ext cx="2988442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000" b="1">
                <a:highlight>
                  <a:srgbClr val="FFCA05"/>
                </a:highlight>
                <a:latin typeface="Garamond"/>
                <a:cs typeface="Segoe UI"/>
              </a:rPr>
              <a:t>Chapinero:</a:t>
            </a:r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 </a:t>
            </a:r>
            <a:endParaRPr lang="en-US" sz="2000">
              <a:highlight>
                <a:srgbClr val="FFCA05"/>
              </a:highlight>
            </a:endParaRPr>
          </a:p>
          <a:p>
            <a:pPr algn="just"/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18 JAC</a:t>
            </a:r>
            <a:r>
              <a:rPr lang="en-US" sz="2000">
                <a:highlight>
                  <a:srgbClr val="FFCA05"/>
                </a:highlight>
                <a:latin typeface="Garamond"/>
                <a:cs typeface="Segoe UI"/>
              </a:rPr>
              <a:t>​</a:t>
            </a:r>
            <a:endParaRPr lang="en-US" sz="2000">
              <a:highlight>
                <a:srgbClr val="FFCA05"/>
              </a:highlight>
            </a:endParaRPr>
          </a:p>
          <a:p>
            <a:pPr algn="just"/>
            <a:r>
              <a:rPr lang="es-CO" sz="2000">
                <a:highlight>
                  <a:srgbClr val="FFCA05"/>
                </a:highlight>
                <a:latin typeface="Garamond"/>
                <a:cs typeface="Segoe UI"/>
              </a:rPr>
              <a:t>  1 Asociación de JAC </a:t>
            </a:r>
            <a:r>
              <a:rPr lang="en-US" sz="2000">
                <a:highlight>
                  <a:srgbClr val="FFCA05"/>
                </a:highlight>
                <a:latin typeface="Garamond"/>
                <a:cs typeface="Segoe UI"/>
              </a:rPr>
              <a:t>​</a:t>
            </a:r>
          </a:p>
          <a:p>
            <a:pPr algn="just"/>
            <a:r>
              <a:rPr lang="es-CO" sz="1800">
                <a:highlight>
                  <a:srgbClr val="FFCA05"/>
                </a:highlight>
                <a:latin typeface="Garamond"/>
                <a:cs typeface="Segoe UI"/>
              </a:rPr>
              <a:t>    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63095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51125" y="1170404"/>
            <a:ext cx="1096092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800"/>
              <a:t>Consejo de Gobierno Ampliado con Alcaldías locales, </a:t>
            </a:r>
            <a:r>
              <a:rPr lang="es-CO" sz="1800" err="1"/>
              <a:t>Asojuntas</a:t>
            </a:r>
            <a:r>
              <a:rPr lang="es-CO" sz="1800"/>
              <a:t> de la ciudad y la Federación comunal de Bogotá.</a:t>
            </a:r>
            <a:endParaRPr lang="en-US" sz="1800"/>
          </a:p>
          <a:p>
            <a:r>
              <a:rPr lang="es-CO" sz="1800"/>
              <a:t>Temáticas de la agenda comunal Distrital: </a:t>
            </a:r>
          </a:p>
          <a:p>
            <a:endParaRPr lang="es-CO" sz="18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b="1">
                <a:solidFill>
                  <a:srgbClr val="C00000"/>
                </a:solidFill>
              </a:rPr>
              <a:t>Conmemoración del Día Comunal: </a:t>
            </a:r>
            <a:r>
              <a:rPr lang="es-CO" sz="1800"/>
              <a:t>Artículo 99 Ley 2166/2021 “</a:t>
            </a:r>
            <a:r>
              <a:rPr lang="es-MX" sz="1800"/>
              <a:t>Se celebrará en todo el país el Día de la Acción Comunal, evento que será promovido y apoyado por el Ministerio del Interior, la Gobernación de cada departamento y la Alcaldía de cada municipio”. Articulo 100 “la elaboración de acciones que exalten los méritos y laboriosidad de las personas dedicadas a la acción comunal”</a:t>
            </a:r>
            <a:endParaRPr lang="es-CO" sz="1800"/>
          </a:p>
          <a:p>
            <a:pPr algn="just"/>
            <a:endParaRPr lang="es-CO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b="1">
                <a:solidFill>
                  <a:srgbClr val="C00000"/>
                </a:solidFill>
              </a:rPr>
              <a:t>Juegos comunales: Contemplado</a:t>
            </a:r>
            <a:r>
              <a:rPr lang="es-CO" sz="1800" b="1"/>
              <a:t> </a:t>
            </a:r>
            <a:r>
              <a:rPr lang="es-CO" sz="1800"/>
              <a:t>en el Articulo 101 “</a:t>
            </a:r>
            <a:r>
              <a:rPr lang="es-MX" sz="1800"/>
              <a:t>Serán el máximo evento del deporte social comunitario dirigido por el Ministerio del Interior, Ministerio del Deporte y la Confederación Nacional de Acción Comunal. Su énfasis serán los deportes tradicionales, populares.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b="1">
                <a:solidFill>
                  <a:srgbClr val="C00000"/>
                </a:solidFill>
              </a:rPr>
              <a:t>Programa Nacional de Formador de Formadores:</a:t>
            </a:r>
            <a:r>
              <a:rPr lang="es-CO" sz="1800" b="1"/>
              <a:t> </a:t>
            </a:r>
            <a:r>
              <a:rPr lang="es-MX" sz="1800"/>
              <a:t>Contemplada en el Artículo 103. de la Ley 2166/21 donde los organismos comunales adoptarán a través de su estructura comunal esta estrategia, en el marco de la capacitación comunal.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38552188"/>
              </p:ext>
            </p:extLst>
          </p:nvPr>
        </p:nvGraphicFramePr>
        <p:xfrm>
          <a:off x="3447401" y="5825195"/>
          <a:ext cx="4759417" cy="608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5 CuadroTexto">
            <a:extLst>
              <a:ext uri="{FF2B5EF4-FFF2-40B4-BE49-F238E27FC236}">
                <a16:creationId xmlns:a16="http://schemas.microsoft.com/office/drawing/2014/main" id="{00D86DDF-2ECF-4FC0-106B-1365B4CD432F}"/>
              </a:ext>
            </a:extLst>
          </p:cNvPr>
          <p:cNvSpPr txBox="1"/>
          <p:nvPr/>
        </p:nvSpPr>
        <p:spPr>
          <a:xfrm>
            <a:off x="542056" y="522379"/>
            <a:ext cx="1096092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3200" b="1">
                <a:solidFill>
                  <a:srgbClr val="C00000"/>
                </a:solidFill>
              </a:rPr>
              <a:t>AGENDA COMUAL: </a:t>
            </a:r>
            <a:endParaRPr lang="es-CO" sz="3200" b="1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8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65FE56C-23BE-9BE6-612E-AD2D58E2A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715598"/>
            <a:ext cx="6870954" cy="13305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b="1" kern="120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CONMEMORACIÓN DEL DÍA COMUNAL</a:t>
            </a:r>
            <a:br>
              <a:rPr lang="en-US" sz="3700" b="1" kern="1200">
                <a:latin typeface="+mj-lt"/>
                <a:ea typeface="+mj-ea"/>
                <a:cs typeface="+mj-cs"/>
              </a:rPr>
            </a:br>
            <a:endParaRPr lang="en-US" sz="37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752F981-4282-92A5-D932-C86425F89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62" r="3" b="8348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E861B4-BD07-EB5A-CF02-F27AADC61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r="-1" b="-1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8A8659-1B7F-99FA-3325-AEFAB58B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3" b="2103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1610C471-E5E3-824A-A40B-591612659E60}"/>
              </a:ext>
            </a:extLst>
          </p:cNvPr>
          <p:cNvSpPr txBox="1">
            <a:spLocks/>
          </p:cNvSpPr>
          <p:nvPr/>
        </p:nvSpPr>
        <p:spPr>
          <a:xfrm>
            <a:off x="4833366" y="2255946"/>
            <a:ext cx="6870954" cy="3067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Esta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conmemoración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se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realizó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8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sábado</a:t>
            </a:r>
            <a:r>
              <a:rPr lang="en-US" sz="28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24 de junio 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en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municipio de Melgar con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una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asistencia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aproximada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80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120 </a:t>
            </a:r>
            <a:r>
              <a:rPr lang="en-US" sz="280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Comunales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. En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marco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del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proyecto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 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Inversión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1739 “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Liderado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por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la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ciudadanía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” a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través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del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componente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  de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fortalecimiento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a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organizaciones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sociales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y </a:t>
            </a:r>
            <a:r>
              <a:rPr lang="en-US" sz="2800" b="0" kern="120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800" b="0" kern="120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CPS 331/2022.</a:t>
            </a:r>
          </a:p>
        </p:txBody>
      </p:sp>
      <p:pic>
        <p:nvPicPr>
          <p:cNvPr id="5" name="Picture 4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E55327BD-64B2-0BB8-8BDF-5DD1F3EF2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422" y="5909037"/>
            <a:ext cx="1121951" cy="87940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1195AD4-A1CC-739C-68F6-0BDDD1AB1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800" y="5977455"/>
            <a:ext cx="3312321" cy="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65FE56C-23BE-9BE6-612E-AD2D58E2A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922" y="467271"/>
            <a:ext cx="5421880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300" b="1" kern="120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JUEGOS COMUNALES</a:t>
            </a:r>
            <a:br>
              <a:rPr lang="en-US" sz="4300" b="1" kern="1200">
                <a:latin typeface="+mj-lt"/>
                <a:ea typeface="+mj-ea"/>
                <a:cs typeface="+mj-cs"/>
              </a:rPr>
            </a:br>
            <a:endParaRPr lang="en-US" sz="43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472DCF2E-1EFC-8342-64F7-FC7FD46FD18B}"/>
              </a:ext>
            </a:extLst>
          </p:cNvPr>
          <p:cNvSpPr txBox="1">
            <a:spLocks/>
          </p:cNvSpPr>
          <p:nvPr/>
        </p:nvSpPr>
        <p:spPr>
          <a:xfrm>
            <a:off x="6289853" y="2088680"/>
            <a:ext cx="5246709" cy="34744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b="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Con </a:t>
            </a:r>
            <a:r>
              <a:rPr lang="en-US" sz="2400" b="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40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CPS -219- 2022 </a:t>
            </a:r>
            <a:r>
              <a:rPr lang="en-US" sz="2400" b="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cuyo</a:t>
            </a:r>
            <a:r>
              <a:rPr lang="en-US" sz="2400" b="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objeto</a:t>
            </a:r>
            <a:r>
              <a:rPr lang="en-US" sz="2400" b="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era 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400" b="0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 “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Prestar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servicios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para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realizar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eventos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deportivos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en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marco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presupuestos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participativos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de la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localidad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propuesta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CH19270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juegos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comunales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y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tradicionales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400" b="0" i="1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400" b="0" i="1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.</a:t>
            </a:r>
            <a:endParaRPr lang="en-US" sz="2400" b="0" i="1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Arial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400" b="0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600 Personas </a:t>
            </a:r>
            <a:r>
              <a:rPr lang="en-US" sz="24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beneficiarias</a:t>
            </a:r>
            <a:r>
              <a:rPr lang="en-US" sz="240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 </a:t>
            </a:r>
            <a:endParaRPr lang="en-US" sz="2400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Arial"/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Inversión</a:t>
            </a:r>
            <a:r>
              <a:rPr lang="en-US" sz="240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400" b="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aproximada</a:t>
            </a:r>
            <a:r>
              <a:rPr lang="en-US" sz="2400" b="0" kern="120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 de 170.000.000.</a:t>
            </a:r>
            <a:endParaRPr lang="en-US" sz="2400" b="0" kern="120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Arial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2F987BCA-471F-4A8A-A98A-6BB08F7DDB2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r="25740" b="2"/>
          <a:stretch/>
        </p:blipFill>
        <p:spPr bwMode="auto"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0E1190-6017-859B-6790-8D3926586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5" r="13930" b="2"/>
          <a:stretch/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C6FA52-B664-419A-A212-125E505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825" y="1771652"/>
            <a:ext cx="3486643" cy="2754874"/>
            <a:chOff x="1303825" y="1771652"/>
            <a:chExt cx="3486643" cy="2754874"/>
          </a:xfrm>
        </p:grpSpPr>
        <p:sp>
          <p:nvSpPr>
            <p:cNvPr id="2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18953" y="17716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04045" y="3208746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825" y="4368981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2A11A10D-46C3-DB71-1559-46C61AF8E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19" y="5878050"/>
            <a:ext cx="1157894" cy="900974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9CADE6A-C85C-FD70-8EB2-B5471F9B0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395" y="5952253"/>
            <a:ext cx="3247623" cy="7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9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65FE56C-23BE-9BE6-612E-AD2D58E2A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1" kern="120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FORMACIÓN COMUNAL</a:t>
            </a:r>
            <a:br>
              <a:rPr lang="en-US" sz="4000" b="1" kern="1200">
                <a:latin typeface="+mj-lt"/>
                <a:ea typeface="+mj-ea"/>
                <a:cs typeface="+mj-cs"/>
              </a:rPr>
            </a:b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5D703A-002D-4CB1-BCDA-1DD11CF97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67" b="22666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2A9C69-C2DD-7F2F-19BD-6FC07B1B0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2563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2050" name="Picture 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FA8528E9-C508-5A9C-CCD9-BE398F870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r="3" b="3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472DCF2E-1EFC-8342-64F7-FC7FD46FD18B}"/>
              </a:ext>
            </a:extLst>
          </p:cNvPr>
          <p:cNvSpPr txBox="1">
            <a:spLocks/>
          </p:cNvSpPr>
          <p:nvPr/>
        </p:nvSpPr>
        <p:spPr>
          <a:xfrm>
            <a:off x="4833366" y="2529116"/>
            <a:ext cx="6870954" cy="3736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CO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Entre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meses de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mayo y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septiembre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2023 se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adelantó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proceso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Formación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con las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diferente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JAC  de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. 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“Escuela de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Formación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para </a:t>
            </a:r>
            <a:r>
              <a:rPr lang="en-US" sz="200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comunalitos</a:t>
            </a:r>
            <a:r>
              <a:rPr lang="en-US" sz="200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”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en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marco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 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presupuestos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participativos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  de  2021 a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través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del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contrato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331 de 2022 y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Proyecto de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Inversión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1739 “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Chapinero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Liderado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por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la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Ciudadanía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” y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el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contrato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Prestación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servicios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331/2022 con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una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participación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aproximada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de 200 personas entre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comunales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,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niños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niñas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 y </a:t>
            </a:r>
            <a:r>
              <a:rPr lang="en-US" sz="2000" b="0" kern="1200" dirty="0" err="1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adolescentes</a:t>
            </a:r>
            <a:r>
              <a:rPr lang="en-US" sz="2000" b="0" kern="1200" dirty="0">
                <a:solidFill>
                  <a:schemeClr val="tx1"/>
                </a:solidFill>
                <a:latin typeface="Garamond"/>
                <a:ea typeface="+mn-ea"/>
                <a:cs typeface="+mn-cs"/>
              </a:rPr>
              <a:t>. </a:t>
            </a:r>
          </a:p>
        </p:txBody>
      </p:sp>
      <p:pic>
        <p:nvPicPr>
          <p:cNvPr id="6" name="Picture 5" descr="A yellow sign with white text&#10;&#10;Description automatically generated">
            <a:extLst>
              <a:ext uri="{FF2B5EF4-FFF2-40B4-BE49-F238E27FC236}">
                <a16:creationId xmlns:a16="http://schemas.microsoft.com/office/drawing/2014/main" id="{86E2C760-8DAE-6D16-BF13-8C094355A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116" y="1665252"/>
            <a:ext cx="3209745" cy="629548"/>
          </a:xfrm>
          <a:prstGeom prst="rect">
            <a:avLst/>
          </a:prstGeom>
        </p:spPr>
      </p:pic>
      <p:pic>
        <p:nvPicPr>
          <p:cNvPr id="7" name="Picture 6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AC5CAAF6-D2EC-D8F9-BC1B-BDF2F1A5F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319" y="5777409"/>
            <a:ext cx="1201026" cy="92972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CD83708-F207-2B7D-8BCB-E2D174CBD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602" y="5943494"/>
            <a:ext cx="3247623" cy="76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0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1860932" y="560724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5566299" y="2302573"/>
            <a:ext cx="6013091" cy="3333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25000" lnSpcReduction="20000"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3200" b="1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kern="1200" err="1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Concertación</a:t>
            </a:r>
            <a:r>
              <a:rPr lang="en-US" sz="8000" b="1" kern="1200" dirty="0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8000" b="1" kern="1200" err="1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diferencial</a:t>
            </a:r>
            <a:endParaRPr lang="en-US" sz="8000" b="1" kern="1200" dirty="0">
              <a:solidFill>
                <a:srgbClr val="C00000">
                  <a:alpha val="80000"/>
                </a:srgbClr>
              </a:solidFill>
              <a:latin typeface="Garamond"/>
              <a:ea typeface="+mn-ea"/>
              <a:cs typeface="+mn-cs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8000" kern="1200" dirty="0">
              <a:solidFill>
                <a:srgbClr val="C00000">
                  <a:alpha val="80000"/>
                </a:srgbClr>
              </a:solidFill>
              <a:latin typeface="Garamond"/>
              <a:ea typeface="+mn-ea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Día </a:t>
            </a:r>
            <a:r>
              <a:rPr lang="en-US" sz="80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comunal</a:t>
            </a: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: </a:t>
            </a:r>
            <a:r>
              <a:rPr lang="en-US" sz="80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Asojuntas</a:t>
            </a: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 (24/06/2023)</a:t>
            </a:r>
            <a:endParaRPr lang="en-US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Día del campesino: ULDER y JAC </a:t>
            </a:r>
            <a:r>
              <a:rPr lang="en-US" sz="80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el</a:t>
            </a: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 </a:t>
            </a:r>
            <a:r>
              <a:rPr lang="en-US" sz="8000" kern="120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Verjon</a:t>
            </a:r>
            <a:r>
              <a:rPr lang="en-US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 (25/06/2023</a:t>
            </a:r>
            <a:endParaRPr lang="en-US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8000" b="1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 b="1" kern="1200" dirty="0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  <a:sym typeface="Arial"/>
              </a:rPr>
              <a:t>Tres </a:t>
            </a:r>
            <a:r>
              <a:rPr lang="en-US" sz="8000" b="1" kern="1200" dirty="0" err="1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iniciativas</a:t>
            </a:r>
            <a:r>
              <a:rPr lang="en-US" sz="8000" b="1" kern="1200" dirty="0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 </a:t>
            </a:r>
            <a:r>
              <a:rPr lang="en-US" sz="8000" b="1" kern="1200" dirty="0" err="1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comunales</a:t>
            </a:r>
            <a:r>
              <a:rPr lang="en-US" sz="8000" b="1" kern="1200" dirty="0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  <a:sym typeface="Arial"/>
              </a:rPr>
              <a:t>:</a:t>
            </a:r>
            <a:r>
              <a:rPr lang="en-US" sz="8000" b="1" kern="1200" dirty="0">
                <a:solidFill>
                  <a:srgbClr val="C00000">
                    <a:alpha val="80000"/>
                  </a:srgbClr>
                </a:solidFill>
                <a:latin typeface="Garamond"/>
                <a:ea typeface="+mn-ea"/>
                <a:cs typeface="+mn-cs"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8000" kern="1200" dirty="0">
              <a:solidFill>
                <a:srgbClr val="C00000">
                  <a:alpha val="80000"/>
                </a:srgbClr>
              </a:solidFill>
              <a:latin typeface="Garamond"/>
              <a:ea typeface="+mn-ea"/>
              <a:cs typeface="+mn-cs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s-MX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RECUPERACIÓN SEMILLA DE LA JUVENTUD</a:t>
            </a:r>
            <a:endParaRPr lang="es-MX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CARCAMO BOSQUE DE BELLA VISTA</a:t>
            </a:r>
            <a:r>
              <a:rPr lang="es-MX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 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</a:rPr>
              <a:t> </a:t>
            </a:r>
            <a:r>
              <a:rPr lang="es-MX" sz="8000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ALJIBE SAN ISIDRO</a:t>
            </a:r>
            <a:endParaRPr lang="es-MX" sz="8000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 dirty="0">
                <a:latin typeface="+mn-lt"/>
                <a:ea typeface="+mn-ea"/>
                <a:cs typeface="+mn-cs"/>
              </a:rPr>
            </a:br>
            <a:br>
              <a:rPr lang="en-US" sz="900" b="1" kern="1200" dirty="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5562837" y="1545622"/>
            <a:ext cx="43855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 b="1" dirty="0">
                <a:latin typeface="Garamond"/>
              </a:rPr>
              <a:t>FORTALECIMIENTO ORGANIZACIONES, JAC E INSTANCIAS DE PARTICIPACIÓN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41EF18-6BC8-784C-8638-B1FA65DACE80}"/>
              </a:ext>
            </a:extLst>
          </p:cNvPr>
          <p:cNvSpPr/>
          <p:nvPr/>
        </p:nvSpPr>
        <p:spPr>
          <a:xfrm>
            <a:off x="979097" y="1581509"/>
            <a:ext cx="3809999" cy="37021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unidad ">
            <a:extLst>
              <a:ext uri="{FF2B5EF4-FFF2-40B4-BE49-F238E27FC236}">
                <a16:creationId xmlns:a16="http://schemas.microsoft.com/office/drawing/2014/main" id="{99CA2CA3-34FB-1FB1-01A4-76715041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58" y="2035834"/>
            <a:ext cx="2635370" cy="2635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965365" y="412842"/>
            <a:ext cx="9126245" cy="6690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CHAPINERO LIDERADO POR LA CIUDADANIA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2540209" y="1225196"/>
            <a:ext cx="9451026" cy="783958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40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342900" marR="0" lvl="0" indent="-22860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Día del campesino: ULDER y JAC </a:t>
            </a:r>
            <a:r>
              <a:rPr lang="en-US" sz="2000" b="1" kern="1200" dirty="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el</a:t>
            </a: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 </a:t>
            </a:r>
            <a:r>
              <a:rPr lang="en-US" sz="2000" b="1" kern="1200" dirty="0" err="1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Verjon</a:t>
            </a: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Garamond"/>
                <a:ea typeface="+mn-ea"/>
                <a:cs typeface="+mn-cs"/>
                <a:sym typeface="Arial"/>
              </a:rPr>
              <a:t> (25/06/2023</a:t>
            </a:r>
            <a:endParaRPr lang="en-US" sz="2000" b="1" kern="1200" dirty="0">
              <a:solidFill>
                <a:schemeClr val="tx1">
                  <a:alpha val="80000"/>
                </a:schemeClr>
              </a:solidFill>
              <a:latin typeface="Garamond"/>
              <a:ea typeface="+mn-ea"/>
              <a:cs typeface="+mn-cs"/>
            </a:endParaRPr>
          </a:p>
          <a:p>
            <a:pPr marL="114300"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40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4000" b="1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s-MX" b="1" kern="1200">
              <a:solidFill>
                <a:srgbClr val="C00000">
                  <a:alpha val="80000"/>
                </a:srgb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1000" b="1" kern="1200" dirty="0">
                <a:latin typeface="+mn-lt"/>
                <a:ea typeface="+mn-ea"/>
                <a:cs typeface="+mn-cs"/>
              </a:rPr>
            </a:br>
            <a:br>
              <a:rPr lang="en-US" sz="900" b="1" kern="1200" dirty="0">
                <a:latin typeface="+mn-lt"/>
                <a:ea typeface="+mn-ea"/>
                <a:cs typeface="+mn-cs"/>
              </a:rPr>
            </a:b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Garamond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marL="107950" marR="71755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u="none" strike="noStrike" kern="1200" cap="none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logo with green and blue colors&#10;&#10;Description automatically generated">
            <a:extLst>
              <a:ext uri="{FF2B5EF4-FFF2-40B4-BE49-F238E27FC236}">
                <a16:creationId xmlns:a16="http://schemas.microsoft.com/office/drawing/2014/main" id="{45F2224B-F1EB-FEF6-4AF8-1A3AA575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4" y="5832020"/>
            <a:ext cx="1399950" cy="90015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4A3DA98-94F0-7385-60D3-208F6B21A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00" y="5909528"/>
            <a:ext cx="2875200" cy="9249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878C4B-1907-C64C-37A6-A492841BADC6}"/>
              </a:ext>
            </a:extLst>
          </p:cNvPr>
          <p:cNvSpPr txBox="1"/>
          <p:nvPr/>
        </p:nvSpPr>
        <p:spPr>
          <a:xfrm>
            <a:off x="2706282" y="1227139"/>
            <a:ext cx="928412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600" dirty="0">
                <a:latin typeface="Garamond"/>
              </a:rPr>
              <a:t>FORTALECIMIENTO ORGANIZACIONES, </a:t>
            </a:r>
            <a:r>
              <a:rPr lang="es-MX" sz="1600" b="1" dirty="0">
                <a:latin typeface="Garamond"/>
              </a:rPr>
              <a:t>JAC</a:t>
            </a:r>
            <a:r>
              <a:rPr lang="es-MX" sz="1600" dirty="0">
                <a:latin typeface="Garamond"/>
              </a:rPr>
              <a:t> E INSTANCIAS DE PARTICIPACIÓN</a:t>
            </a:r>
          </a:p>
        </p:txBody>
      </p:sp>
      <p:pic>
        <p:nvPicPr>
          <p:cNvPr id="4" name="Picture 3" descr="A group of people on a stage&#10;&#10;Description automatically generated">
            <a:extLst>
              <a:ext uri="{FF2B5EF4-FFF2-40B4-BE49-F238E27FC236}">
                <a16:creationId xmlns:a16="http://schemas.microsoft.com/office/drawing/2014/main" id="{9405D175-090E-9D6B-2BF3-E63010951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83" y="2618083"/>
            <a:ext cx="5314950" cy="2990850"/>
          </a:xfrm>
          <a:prstGeom prst="rect">
            <a:avLst/>
          </a:prstGeom>
        </p:spPr>
      </p:pic>
      <p:pic>
        <p:nvPicPr>
          <p:cNvPr id="6" name="Picture 5" descr="A group of people sitting in chairs outside&#10;&#10;Description automatically generated">
            <a:extLst>
              <a:ext uri="{FF2B5EF4-FFF2-40B4-BE49-F238E27FC236}">
                <a16:creationId xmlns:a16="http://schemas.microsoft.com/office/drawing/2014/main" id="{C1BCD263-C563-F939-5435-691F0F075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132" y="2638506"/>
            <a:ext cx="5181600" cy="29241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6F665BF-6854-9AA0-790F-058FB02990C8}"/>
              </a:ext>
            </a:extLst>
          </p:cNvPr>
          <p:cNvSpPr/>
          <p:nvPr/>
        </p:nvSpPr>
        <p:spPr>
          <a:xfrm>
            <a:off x="866019" y="540657"/>
            <a:ext cx="1808237" cy="17417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cologismo ">
            <a:extLst>
              <a:ext uri="{FF2B5EF4-FFF2-40B4-BE49-F238E27FC236}">
                <a16:creationId xmlns:a16="http://schemas.microsoft.com/office/drawing/2014/main" id="{C4A4BBFE-0059-6FE9-0C0C-FC0515DEC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495" y="817638"/>
            <a:ext cx="1182915" cy="11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9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marillo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DIA COMUNAL PROYECTO 1739“Chapinero liderado por la ciudadanía”</vt:lpstr>
      <vt:lpstr>CELEBRACIÓN DEL DIA COMUNAL</vt:lpstr>
      <vt:lpstr>PowerPoint Presentation</vt:lpstr>
      <vt:lpstr>PowerPoint Presentation</vt:lpstr>
      <vt:lpstr>CONMEMORACIÓN DEL DÍA COMUNAL </vt:lpstr>
      <vt:lpstr>JUEGOS COMUNALES </vt:lpstr>
      <vt:lpstr>FORMACIÓN COMUNAL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PRESENTACIÓN</dc:title>
  <dc:creator>Haydibers Arredondo Bautista</dc:creator>
  <cp:revision>188</cp:revision>
  <dcterms:modified xsi:type="dcterms:W3CDTF">2023-12-15T20:35:29Z</dcterms:modified>
</cp:coreProperties>
</file>